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60" r:id="rId2"/>
    <p:sldId id="261" r:id="rId3"/>
    <p:sldId id="289" r:id="rId4"/>
    <p:sldId id="321" r:id="rId5"/>
    <p:sldId id="290" r:id="rId6"/>
    <p:sldId id="335" r:id="rId7"/>
    <p:sldId id="322" r:id="rId8"/>
    <p:sldId id="323" r:id="rId9"/>
    <p:sldId id="336" r:id="rId10"/>
    <p:sldId id="338" r:id="rId11"/>
    <p:sldId id="339" r:id="rId12"/>
    <p:sldId id="324" r:id="rId13"/>
    <p:sldId id="340" r:id="rId14"/>
    <p:sldId id="341" r:id="rId15"/>
    <p:sldId id="325" r:id="rId16"/>
    <p:sldId id="342" r:id="rId17"/>
    <p:sldId id="326" r:id="rId18"/>
    <p:sldId id="327" r:id="rId19"/>
    <p:sldId id="328" r:id="rId20"/>
    <p:sldId id="343" r:id="rId21"/>
    <p:sldId id="344" r:id="rId22"/>
    <p:sldId id="329" r:id="rId23"/>
    <p:sldId id="345" r:id="rId24"/>
    <p:sldId id="330" r:id="rId25"/>
    <p:sldId id="346" r:id="rId26"/>
    <p:sldId id="331" r:id="rId27"/>
    <p:sldId id="332" r:id="rId28"/>
    <p:sldId id="333" r:id="rId29"/>
    <p:sldId id="334" r:id="rId30"/>
    <p:sldId id="307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96C"/>
    <a:srgbClr val="393939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553" autoAdjust="0"/>
  </p:normalViewPr>
  <p:slideViewPr>
    <p:cSldViewPr snapToGrid="0" showGuides="1">
      <p:cViewPr varScale="1">
        <p:scale>
          <a:sx n="123" d="100"/>
          <a:sy n="123" d="100"/>
        </p:scale>
        <p:origin x="174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170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5CEC-2F81-4054-8B38-5FA357161B67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A5C87-D55D-4B89-9394-3514EA3CF1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소프트웨어공학 연구실 이유진입니다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오늘 발표할 논문 제목은 </a:t>
            </a:r>
            <a:r>
              <a:rPr lang="en-US" altLang="ko-KR" dirty="0"/>
              <a:t>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06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</a:t>
            </a:r>
            <a:r>
              <a:rPr lang="ko-KR" altLang="en-US" dirty="0" err="1"/>
              <a:t>배깅</a:t>
            </a:r>
            <a:r>
              <a:rPr lang="en-US" altLang="ko-KR" dirty="0"/>
              <a:t>(Bagging) </a:t>
            </a:r>
            <a:r>
              <a:rPr lang="ko-KR" altLang="en-US" dirty="0"/>
              <a:t>기법을 기반으로 다수의 결정 트리를 결합하여 예측 성능과 안정성을 향상시키는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엑스트라 트리는 랜덤 </a:t>
            </a:r>
            <a:r>
              <a:rPr lang="ko-KR" altLang="en-US" dirty="0" err="1"/>
              <a:t>포레스트와</a:t>
            </a:r>
            <a:r>
              <a:rPr lang="ko-KR" altLang="en-US" dirty="0"/>
              <a:t> 유사하지만</a:t>
            </a:r>
            <a:r>
              <a:rPr lang="en-US" altLang="ko-KR" dirty="0"/>
              <a:t>, </a:t>
            </a:r>
            <a:r>
              <a:rPr lang="ko-KR" altLang="en-US" dirty="0"/>
              <a:t>더 높은 무작위성을 도입하여 모델의 편향과 분산을 조정한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포레스트</a:t>
            </a:r>
            <a:r>
              <a:rPr lang="ko-KR" altLang="en-US" dirty="0" err="1"/>
              <a:t>는</a:t>
            </a:r>
            <a:r>
              <a:rPr lang="ko-KR" altLang="en-US" dirty="0"/>
              <a:t> 안정성과 정확성을 중시하며</a:t>
            </a:r>
            <a:r>
              <a:rPr lang="en-US" altLang="ko-KR" dirty="0"/>
              <a:t>, </a:t>
            </a:r>
            <a:r>
              <a:rPr lang="ko-KR" altLang="en-US" dirty="0"/>
              <a:t>다양한 문제에서 널리 사용됩니다</a:t>
            </a:r>
            <a:r>
              <a:rPr lang="en-US" altLang="ko-KR" dirty="0"/>
              <a:t>.</a:t>
            </a:r>
            <a:r>
              <a:rPr lang="ko-KR" altLang="en-US" b="1" dirty="0"/>
              <a:t>엑스트라 트리</a:t>
            </a:r>
            <a:r>
              <a:rPr lang="ko-KR" altLang="en-US" dirty="0"/>
              <a:t>는 빠른 학습과 더 강력한 다양성을 제공하며</a:t>
            </a:r>
            <a:r>
              <a:rPr lang="en-US" altLang="ko-KR" dirty="0"/>
              <a:t>, </a:t>
            </a:r>
            <a:r>
              <a:rPr lang="ko-KR" altLang="en-US" dirty="0"/>
              <a:t>대규모 데이터와 복잡한 데이터에 적합합니다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880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387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완전한 탐색을 보장하지만</a:t>
            </a:r>
            <a:r>
              <a:rPr lang="en-US" altLang="ko-KR" dirty="0"/>
              <a:t>, </a:t>
            </a:r>
            <a:r>
              <a:rPr lang="ko-KR" altLang="en-US" dirty="0"/>
              <a:t>계산 비용이 높아 제한된 탐색 공간에서 유리합니다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효율적이고 빠르지만</a:t>
            </a:r>
            <a:r>
              <a:rPr lang="en-US" altLang="ko-KR" dirty="0"/>
              <a:t>, </a:t>
            </a:r>
            <a:r>
              <a:rPr lang="ko-KR" altLang="en-US" dirty="0"/>
              <a:t>최적의 조합을 놓칠 가능성이 있어 보완적으로 사용됩니다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두 기법은 문제의 복잡도와 자원 제약에 따라 적절히 선택하거나 조합하여 활용할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514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791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 err="1">
                <a:effectLst/>
                <a:latin typeface="Söhne"/>
              </a:rPr>
              <a:t>여기까지가</a:t>
            </a:r>
            <a:r>
              <a:rPr lang="ko-KR" altLang="en-US" b="0" i="0" dirty="0">
                <a:effectLst/>
                <a:latin typeface="Söhne"/>
              </a:rPr>
              <a:t> </a:t>
            </a:r>
            <a:r>
              <a:rPr lang="ko-KR" altLang="en-US" b="0" i="0" dirty="0" err="1">
                <a:effectLst/>
                <a:latin typeface="Söhne"/>
              </a:rPr>
              <a:t>하이퍼파라미터</a:t>
            </a:r>
            <a:r>
              <a:rPr lang="ko-KR" altLang="en-US" b="0" i="0" dirty="0">
                <a:effectLst/>
                <a:latin typeface="Söhne"/>
              </a:rPr>
              <a:t> 최적화 기법에 대한 설명이었습니다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029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effectLst/>
                <a:latin typeface="Söhne"/>
              </a:rPr>
              <a:t>이번 슬라이드에서는 사용한 </a:t>
            </a:r>
            <a:r>
              <a:rPr lang="en-US" altLang="ko-KR" b="0" i="0" dirty="0" err="1">
                <a:effectLst/>
                <a:latin typeface="Söhne"/>
              </a:rPr>
              <a:t>nasa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ko-KR" altLang="en-US" b="0" i="0" dirty="0">
                <a:effectLst/>
                <a:latin typeface="Söhne"/>
              </a:rPr>
              <a:t>데이터셋에 대한 설명을 하겠습니다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본 연구에서는 소프트웨어 결함 예측을 위해 </a:t>
            </a:r>
            <a:r>
              <a:rPr lang="en-US" altLang="ko-KR" b="1" dirty="0"/>
              <a:t>NASA MDP </a:t>
            </a:r>
            <a:r>
              <a:rPr lang="ko-KR" altLang="en-US" b="1" dirty="0"/>
              <a:t>데이터셋</a:t>
            </a:r>
            <a:r>
              <a:rPr lang="ko-KR" altLang="en-US" dirty="0"/>
              <a:t>을 활용하였습니다</a:t>
            </a:r>
            <a:r>
              <a:rPr lang="en-US" altLang="ko-KR" dirty="0"/>
              <a:t>. </a:t>
            </a:r>
            <a:r>
              <a:rPr lang="ko-KR" altLang="en-US" dirty="0"/>
              <a:t>이 데이터셋은 다양한 소프트웨어 프로젝트에서 수집된 결함 정보와 소스 코드 </a:t>
            </a:r>
            <a:r>
              <a:rPr lang="ko-KR" altLang="en-US" dirty="0" err="1"/>
              <a:t>메트릭을</a:t>
            </a:r>
            <a:r>
              <a:rPr lang="ko-KR" altLang="en-US" dirty="0"/>
              <a:t> 포함하고 있으며</a:t>
            </a:r>
            <a:r>
              <a:rPr lang="en-US" altLang="ko-KR" dirty="0"/>
              <a:t>, </a:t>
            </a:r>
            <a:r>
              <a:rPr lang="ko-KR" altLang="en-US" dirty="0"/>
              <a:t>결함 예측 및 탐지 연구에서 널리 사용됩니다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316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이제 </a:t>
            </a:r>
            <a:r>
              <a:rPr lang="en-US" altLang="ko-KR" dirty="0"/>
              <a:t>NASA </a:t>
            </a:r>
            <a:r>
              <a:rPr lang="ko-KR" altLang="en-US" dirty="0"/>
              <a:t>소프트웨어 결함 예측 데이터셋에서 수행한 </a:t>
            </a:r>
            <a:r>
              <a:rPr lang="ko-KR" altLang="en-US" b="1" dirty="0"/>
              <a:t>데이터 </a:t>
            </a:r>
            <a:r>
              <a:rPr lang="ko-KR" altLang="en-US" b="1" dirty="0" err="1"/>
              <a:t>전처리</a:t>
            </a:r>
            <a:r>
              <a:rPr lang="ko-KR" altLang="en-US" b="1" dirty="0"/>
              <a:t> 과정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NASA </a:t>
            </a:r>
            <a:r>
              <a:rPr lang="ko-KR" altLang="en-US" b="1" dirty="0"/>
              <a:t>데이터셋</a:t>
            </a:r>
            <a:r>
              <a:rPr lang="ko-KR" altLang="en-US" dirty="0"/>
              <a:t>은 결함이 있는 모듈과 결함이 없는 모듈 간의 </a:t>
            </a:r>
            <a:r>
              <a:rPr lang="ko-KR" altLang="en-US" b="1" dirty="0"/>
              <a:t>데이터 불균형</a:t>
            </a:r>
            <a:r>
              <a:rPr lang="ko-KR" altLang="en-US" dirty="0"/>
              <a:t>이 존재합니다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불균형은 학습된 모델이 소수 클래스인 </a:t>
            </a:r>
            <a:r>
              <a:rPr lang="ko-KR" altLang="en-US" b="1" dirty="0"/>
              <a:t>결함 모듈</a:t>
            </a:r>
            <a:r>
              <a:rPr lang="ko-KR" altLang="en-US" dirty="0"/>
              <a:t>을 제대로 예측하지 못하는 문제를 유발할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본 연구에서는 데이터 불균형 문제를 완화하기 위해 </a:t>
            </a:r>
            <a:r>
              <a:rPr lang="en-US" altLang="ko-KR" b="1" dirty="0"/>
              <a:t>SMOTE(Synthetic Minority Over-sampling Technique)</a:t>
            </a:r>
            <a:r>
              <a:rPr lang="ko-KR" altLang="en-US" dirty="0"/>
              <a:t> 기법을 적용하였습니다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872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495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981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지금부터 본 연구에서 수행한 </a:t>
            </a:r>
            <a:r>
              <a:rPr lang="ko-KR" altLang="en-US" b="1" dirty="0"/>
              <a:t>트리 기반 앙상블 모델의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결과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연구에서는 </a:t>
            </a:r>
            <a:r>
              <a:rPr lang="en-US" altLang="ko-KR" b="1" dirty="0"/>
              <a:t>4</a:t>
            </a:r>
            <a:r>
              <a:rPr lang="ko-KR" altLang="en-US" b="1" dirty="0"/>
              <a:t>가지 주요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기법</a:t>
            </a:r>
            <a:r>
              <a:rPr lang="ko-KR" altLang="en-US" dirty="0"/>
              <a:t>을 적용하여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ko-KR" altLang="en-US" dirty="0" err="1"/>
              <a:t>모델별</a:t>
            </a:r>
            <a:r>
              <a:rPr lang="ko-KR" altLang="en-US" dirty="0"/>
              <a:t> 최적화 성능을 비교 분석하였습니다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사용된 최적화 기법은 다음과 같습니다</a:t>
            </a:r>
            <a:r>
              <a:rPr lang="en-US" altLang="ko-KR" dirty="0"/>
              <a:t>: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endParaRPr lang="ko-KR" altLang="en-US" dirty="0"/>
          </a:p>
          <a:p>
            <a:r>
              <a:rPr lang="ko-KR" altLang="en-US" dirty="0"/>
              <a:t>분석은 </a:t>
            </a:r>
            <a:r>
              <a:rPr lang="en-US" altLang="ko-KR" b="1" dirty="0"/>
              <a:t>NASA</a:t>
            </a:r>
            <a:r>
              <a:rPr lang="ko-KR" altLang="en-US" b="1" dirty="0"/>
              <a:t>의 </a:t>
            </a:r>
            <a:r>
              <a:rPr lang="en-US" altLang="ko-KR" b="1" dirty="0"/>
              <a:t>11</a:t>
            </a:r>
            <a:r>
              <a:rPr lang="ko-KR" altLang="en-US" b="1" dirty="0"/>
              <a:t>개 소프트웨어 결함 데이터셋</a:t>
            </a:r>
            <a:r>
              <a:rPr lang="ko-KR" altLang="en-US" dirty="0"/>
              <a:t>을 대상으로 수행되었으며</a:t>
            </a:r>
            <a:r>
              <a:rPr lang="en-US" altLang="ko-KR" dirty="0"/>
              <a:t>, CM1, JM1, KC1, KC3, MC1, MC2, MW1, PC1, PC2, PC3, PC4</a:t>
            </a:r>
            <a:r>
              <a:rPr lang="ko-KR" altLang="en-US" dirty="0"/>
              <a:t>의 결과를 기반으로 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</a:t>
            </a:r>
            <a:r>
              <a:rPr lang="en-US" altLang="ko-KR" dirty="0"/>
              <a:t>, </a:t>
            </a:r>
            <a:r>
              <a:rPr lang="ko-KR" altLang="en-US" dirty="0"/>
              <a:t>각 모델과 최적화 기법이 다양한 데이터셋에서 </a:t>
            </a:r>
            <a:r>
              <a:rPr lang="ko-KR" altLang="en-US" b="1" dirty="0"/>
              <a:t>일관된 성능을 보이는지 평가</a:t>
            </a:r>
            <a:r>
              <a:rPr lang="ko-KR" altLang="en-US" dirty="0"/>
              <a:t>할 수 있었습니다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b="1" dirty="0"/>
              <a:t>모델의 복잡도</a:t>
            </a:r>
            <a:r>
              <a:rPr lang="ko-KR" altLang="en-US" dirty="0"/>
              <a:t>와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공간 크기</a:t>
            </a:r>
            <a:r>
              <a:rPr lang="ko-KR" altLang="en-US" dirty="0"/>
              <a:t>에 따라 최적화 기법의 성능이 다르게 나타났습니다</a:t>
            </a:r>
            <a:endParaRPr lang="en-US" altLang="ko-KR" dirty="0"/>
          </a:p>
          <a:p>
            <a:pPr algn="l"/>
            <a:r>
              <a:rPr lang="en-US" altLang="ko-KR" dirty="0"/>
              <a:t>.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공간이 넓고 복잡한 경우 랜덤 </a:t>
            </a:r>
            <a:r>
              <a:rPr lang="ko-KR" altLang="en-US" dirty="0" err="1"/>
              <a:t>서치와</a:t>
            </a:r>
            <a:r>
              <a:rPr lang="ko-KR" altLang="en-US" dirty="0"/>
              <a:t> 유전 알고리즘이 보다 유리한 성능을 보였습니다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그리드 </a:t>
            </a:r>
            <a:r>
              <a:rPr lang="ko-KR" altLang="en-US" dirty="0" err="1"/>
              <a:t>서치는</a:t>
            </a:r>
            <a:r>
              <a:rPr lang="ko-KR" altLang="en-US" dirty="0"/>
              <a:t> 탐색 비용이 높아지는 단점이 있었지만</a:t>
            </a:r>
            <a:r>
              <a:rPr lang="en-US" altLang="ko-KR" dirty="0"/>
              <a:t>, </a:t>
            </a:r>
            <a:r>
              <a:rPr lang="ko-KR" altLang="en-US" dirty="0"/>
              <a:t>탐색 공간이 작은 경우에는 효과적으로 작동하였습니다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54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연구에 대한 간략한 소개와 </a:t>
            </a:r>
            <a:r>
              <a:rPr lang="en-US" altLang="ko-KR" dirty="0"/>
              <a:t>, </a:t>
            </a:r>
            <a:r>
              <a:rPr lang="ko-KR" altLang="en-US" dirty="0"/>
              <a:t>접근법</a:t>
            </a:r>
            <a:r>
              <a:rPr lang="en-US" altLang="ko-KR" dirty="0"/>
              <a:t>, </a:t>
            </a:r>
            <a:r>
              <a:rPr lang="ko-KR" altLang="en-US" dirty="0"/>
              <a:t>그리고 영향력함수를 효과적으로 </a:t>
            </a:r>
            <a:r>
              <a:rPr lang="ko-KR" altLang="en-US" dirty="0" err="1"/>
              <a:t>계산하는법과</a:t>
            </a:r>
            <a:r>
              <a:rPr lang="ko-KR" altLang="en-US" dirty="0"/>
              <a:t> 다양한 상황에서의 계산 방법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마지막으로 이 </a:t>
            </a:r>
            <a:r>
              <a:rPr lang="en-US" altLang="ko-KR" dirty="0"/>
              <a:t>influence functions</a:t>
            </a:r>
            <a:r>
              <a:rPr lang="ko-KR" altLang="en-US" dirty="0"/>
              <a:t>를 어디에 사용하는지에 대해 순차적으로 알아보겠습니다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213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Genetic Algorithm</a:t>
            </a:r>
            <a:r>
              <a:rPr lang="ko-KR" altLang="en-US" dirty="0"/>
              <a:t>은 대부분의 모델에서 최고 성능을 기록하며</a:t>
            </a:r>
            <a:r>
              <a:rPr lang="en-US" altLang="ko-KR" dirty="0"/>
              <a:t>, </a:t>
            </a:r>
            <a:r>
              <a:rPr lang="ko-KR" altLang="en-US" dirty="0"/>
              <a:t>복잡한 탐색 공간에서 효과적</a:t>
            </a:r>
            <a:r>
              <a:rPr lang="en-US" altLang="ko-KR" dirty="0"/>
              <a:t>. </a:t>
            </a:r>
            <a:r>
              <a:rPr lang="ko-KR" altLang="en-US" dirty="0"/>
              <a:t>일부 모델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dirty="0" err="1"/>
              <a:t>LightGBM</a:t>
            </a:r>
            <a:r>
              <a:rPr lang="en-US" altLang="ko-KR" dirty="0"/>
              <a:t>)</a:t>
            </a:r>
            <a:r>
              <a:rPr lang="ko-KR" altLang="en-US" dirty="0"/>
              <a:t>에서는 </a:t>
            </a: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더 적합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344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성능 </a:t>
            </a:r>
            <a:r>
              <a:rPr lang="ko-KR" altLang="en-US" b="1" dirty="0" err="1"/>
              <a:t>지표별</a:t>
            </a:r>
            <a:r>
              <a:rPr lang="ko-KR" altLang="en-US" b="1" dirty="0"/>
              <a:t> 분석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Accuracy</a:t>
            </a:r>
            <a:r>
              <a:rPr lang="en-US" altLang="ko-KR" dirty="0"/>
              <a:t>: </a:t>
            </a:r>
            <a:r>
              <a:rPr lang="ko-KR" altLang="en-US" dirty="0"/>
              <a:t>전반적인 분류 정확도를 평가하지만</a:t>
            </a:r>
            <a:r>
              <a:rPr lang="en-US" altLang="ko-KR" dirty="0"/>
              <a:t>, </a:t>
            </a:r>
            <a:r>
              <a:rPr lang="ko-KR" altLang="en-US" dirty="0"/>
              <a:t>클래스 불균형 상황에서는 성능을 과대평가할 가능성이 있음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F1 Score</a:t>
            </a:r>
            <a:r>
              <a:rPr lang="en-US" altLang="ko-KR" dirty="0"/>
              <a:t>: </a:t>
            </a:r>
            <a:r>
              <a:rPr lang="ko-KR" altLang="en-US" dirty="0"/>
              <a:t>정밀도와 재현율을 모두 고려해 </a:t>
            </a:r>
            <a:r>
              <a:rPr lang="ko-KR" altLang="en-US" b="1" dirty="0"/>
              <a:t>클래스 불균형 문제에 민감</a:t>
            </a:r>
            <a:r>
              <a:rPr lang="ko-KR" altLang="en-US" dirty="0"/>
              <a:t>하게 반응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전반적인 결과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Genetic Algorithm</a:t>
            </a:r>
            <a:r>
              <a:rPr lang="en-US" altLang="ko-KR" dirty="0"/>
              <a:t>: </a:t>
            </a:r>
            <a:r>
              <a:rPr lang="ko-KR" altLang="en-US" dirty="0"/>
              <a:t>대부분의 모델에서 </a:t>
            </a:r>
            <a:r>
              <a:rPr lang="en-US" altLang="ko-KR" b="1" dirty="0"/>
              <a:t>Accuracy</a:t>
            </a:r>
            <a:r>
              <a:rPr lang="ko-KR" altLang="en-US" dirty="0"/>
              <a:t>와 </a:t>
            </a:r>
            <a:r>
              <a:rPr lang="en-US" altLang="ko-KR" b="1" dirty="0"/>
              <a:t>F1 Score</a:t>
            </a:r>
            <a:r>
              <a:rPr lang="ko-KR" altLang="en-US" dirty="0"/>
              <a:t> 두 지표 모두에서 최고 성능을 기록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특히 </a:t>
            </a:r>
            <a:r>
              <a:rPr lang="en-US" altLang="ko-KR" b="1" dirty="0"/>
              <a:t>Gradient Boosting</a:t>
            </a:r>
            <a:r>
              <a:rPr lang="en-US" altLang="ko-KR" dirty="0"/>
              <a:t>, </a:t>
            </a:r>
            <a:r>
              <a:rPr lang="en-US" altLang="ko-KR" b="1" dirty="0" err="1"/>
              <a:t>CatBoost</a:t>
            </a:r>
            <a:r>
              <a:rPr lang="en-US" altLang="ko-KR" dirty="0"/>
              <a:t>, </a:t>
            </a:r>
            <a:r>
              <a:rPr lang="en-US" altLang="ko-KR" b="1" dirty="0" err="1"/>
              <a:t>XGBoost</a:t>
            </a:r>
            <a:r>
              <a:rPr lang="ko-KR" altLang="en-US" dirty="0"/>
              <a:t>와 같은 </a:t>
            </a:r>
            <a:r>
              <a:rPr lang="ko-KR" altLang="en-US" b="1" dirty="0"/>
              <a:t>복잡한 모델</a:t>
            </a:r>
            <a:r>
              <a:rPr lang="ko-KR" altLang="en-US" dirty="0"/>
              <a:t>에서 두드러진 성능 향상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en-US" altLang="ko-KR" dirty="0"/>
              <a:t>: </a:t>
            </a:r>
            <a:r>
              <a:rPr lang="en-US" altLang="ko-KR" b="1" dirty="0" err="1"/>
              <a:t>Adaboost</a:t>
            </a:r>
            <a:r>
              <a:rPr lang="en-US" altLang="ko-KR" dirty="0"/>
              <a:t>, </a:t>
            </a:r>
            <a:r>
              <a:rPr lang="en-US" altLang="ko-KR" b="1" dirty="0" err="1"/>
              <a:t>ExtraTree</a:t>
            </a:r>
            <a:r>
              <a:rPr lang="en-US" altLang="ko-KR" dirty="0"/>
              <a:t>, </a:t>
            </a:r>
            <a:r>
              <a:rPr lang="en-US" altLang="ko-KR" b="1" dirty="0" err="1"/>
              <a:t>RandomForest</a:t>
            </a:r>
            <a:r>
              <a:rPr lang="ko-KR" altLang="en-US" dirty="0"/>
              <a:t>와 같은 </a:t>
            </a:r>
            <a:r>
              <a:rPr lang="ko-KR" altLang="en-US" b="1" dirty="0"/>
              <a:t>단순한 모델</a:t>
            </a:r>
            <a:r>
              <a:rPr lang="ko-KR" altLang="en-US" dirty="0"/>
              <a:t>에서 안정적인 성능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Bayesian Search</a:t>
            </a:r>
            <a:r>
              <a:rPr lang="en-US" altLang="ko-KR" dirty="0"/>
              <a:t>: </a:t>
            </a:r>
            <a:r>
              <a:rPr lang="ko-KR" altLang="en-US" dirty="0"/>
              <a:t>탐색 효율성과 성능의 균형을 제공하며</a:t>
            </a:r>
            <a:r>
              <a:rPr lang="en-US" altLang="ko-KR" dirty="0"/>
              <a:t>,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보다 우수한 성능을 보였으나</a:t>
            </a:r>
            <a:r>
              <a:rPr lang="en-US" altLang="ko-KR" dirty="0"/>
              <a:t>, </a:t>
            </a:r>
            <a:r>
              <a:rPr lang="ko-KR" altLang="en-US" dirty="0"/>
              <a:t>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만큼 성능이 높지 않음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b="1" dirty="0"/>
              <a:t>3. </a:t>
            </a:r>
            <a:r>
              <a:rPr lang="ko-KR" altLang="en-US" b="1" dirty="0" err="1"/>
              <a:t>모델별</a:t>
            </a:r>
            <a:r>
              <a:rPr lang="ko-KR" altLang="en-US" b="1" dirty="0"/>
              <a:t> 분석</a:t>
            </a:r>
          </a:p>
          <a:p>
            <a:pPr>
              <a:buFont typeface="+mj-lt"/>
              <a:buAutoNum type="arabicPeriod"/>
            </a:pPr>
            <a:r>
              <a:rPr lang="en-US" altLang="ko-KR" b="1" dirty="0" err="1"/>
              <a:t>Adaboost</a:t>
            </a:r>
            <a:r>
              <a:rPr lang="en-US" altLang="ko-KR" dirty="0"/>
              <a:t>: Genetic Algorithm</a:t>
            </a:r>
            <a:r>
              <a:rPr lang="ko-KR" altLang="en-US" dirty="0"/>
              <a:t>이 </a:t>
            </a:r>
            <a:r>
              <a:rPr lang="en-US" altLang="ko-KR" dirty="0"/>
              <a:t>Accuracy</a:t>
            </a:r>
            <a:r>
              <a:rPr lang="ko-KR" altLang="en-US" dirty="0"/>
              <a:t>와 </a:t>
            </a:r>
            <a:r>
              <a:rPr lang="en-US" altLang="ko-KR" dirty="0"/>
              <a:t>F1 Score </a:t>
            </a:r>
            <a:r>
              <a:rPr lang="ko-KR" altLang="en-US" dirty="0"/>
              <a:t>모두에서 최고 성능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 err="1"/>
              <a:t>RandomForest</a:t>
            </a:r>
            <a:r>
              <a:rPr lang="en-US" altLang="ko-KR" dirty="0"/>
              <a:t>, </a:t>
            </a:r>
            <a:r>
              <a:rPr lang="en-US" altLang="ko-KR" b="1" dirty="0" err="1"/>
              <a:t>ExtraTree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비슷한 </a:t>
            </a:r>
            <a:r>
              <a:rPr lang="en-US" altLang="ko-KR" dirty="0"/>
              <a:t>Accuracy </a:t>
            </a:r>
            <a:r>
              <a:rPr lang="ko-KR" altLang="en-US" dirty="0"/>
              <a:t>성능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F1 Score</a:t>
            </a:r>
            <a:r>
              <a:rPr lang="ko-KR" altLang="en-US" dirty="0"/>
              <a:t>에서 약간의 차이를 보이며</a:t>
            </a:r>
            <a:r>
              <a:rPr lang="en-US" altLang="ko-KR" dirty="0"/>
              <a:t>, </a:t>
            </a:r>
            <a:r>
              <a:rPr lang="ko-KR" altLang="en-US" dirty="0"/>
              <a:t>클래스 불균형 대응에서 </a:t>
            </a:r>
            <a:r>
              <a:rPr lang="en-US" altLang="ko-KR" dirty="0"/>
              <a:t>F1 Score</a:t>
            </a:r>
            <a:r>
              <a:rPr lang="ko-KR" altLang="en-US" dirty="0"/>
              <a:t>의 적합성 확인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Gradient Boosting</a:t>
            </a:r>
            <a:r>
              <a:rPr lang="en-US" altLang="ko-KR" dirty="0"/>
              <a:t>, </a:t>
            </a:r>
            <a:r>
              <a:rPr lang="en-US" altLang="ko-KR" b="1" dirty="0" err="1"/>
              <a:t>CatBoost</a:t>
            </a:r>
            <a:r>
              <a:rPr lang="en-US" altLang="ko-KR" dirty="0"/>
              <a:t>, </a:t>
            </a:r>
            <a:r>
              <a:rPr lang="en-US" altLang="ko-KR" b="1" dirty="0" err="1"/>
              <a:t>XGBoost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Genetic Algorithm</a:t>
            </a:r>
            <a:r>
              <a:rPr lang="ko-KR" altLang="en-US" dirty="0"/>
              <a:t>이 두 지표에서 모두 최고 성능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Bayesian Search</a:t>
            </a:r>
            <a:r>
              <a:rPr lang="ko-KR" altLang="en-US" dirty="0"/>
              <a:t>도 우수했으나</a:t>
            </a:r>
            <a:r>
              <a:rPr lang="en-US" altLang="ko-KR" dirty="0"/>
              <a:t>, </a:t>
            </a:r>
            <a:r>
              <a:rPr lang="ko-KR" altLang="en-US" dirty="0"/>
              <a:t>탐색 공간이 매우 복잡한 경우 </a:t>
            </a:r>
            <a:r>
              <a:rPr lang="en-US" altLang="ko-KR" dirty="0"/>
              <a:t>Genetic Algorithm</a:t>
            </a:r>
            <a:r>
              <a:rPr lang="ko-KR" altLang="en-US" dirty="0"/>
              <a:t>에 비해 한계가 있음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 err="1"/>
              <a:t>LightGBM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Random Search</a:t>
            </a:r>
            <a:r>
              <a:rPr lang="ko-KR" altLang="en-US" dirty="0"/>
              <a:t>와 </a:t>
            </a:r>
            <a:r>
              <a:rPr lang="en-US" altLang="ko-KR" dirty="0"/>
              <a:t>Genetic Algorithm</a:t>
            </a:r>
            <a:r>
              <a:rPr lang="ko-KR" altLang="en-US" dirty="0"/>
              <a:t>이 높은 성능 기록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Grid Search</a:t>
            </a:r>
            <a:r>
              <a:rPr lang="ko-KR" altLang="en-US" dirty="0"/>
              <a:t>는 </a:t>
            </a:r>
            <a:r>
              <a:rPr lang="en-US" altLang="ko-KR" dirty="0" err="1"/>
              <a:t>LightGBM</a:t>
            </a:r>
            <a:r>
              <a:rPr lang="ko-KR" altLang="en-US" dirty="0"/>
              <a:t>의 빠른 학습 특성과 부합하지 않아 낮은 성능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4. </a:t>
            </a:r>
            <a:r>
              <a:rPr lang="ko-KR" altLang="en-US" b="1" dirty="0"/>
              <a:t>결론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Genetic Algorithm</a:t>
            </a:r>
            <a:r>
              <a:rPr lang="ko-KR" altLang="en-US" dirty="0"/>
              <a:t>은 특히 </a:t>
            </a:r>
            <a:r>
              <a:rPr lang="ko-KR" altLang="en-US" b="1" dirty="0"/>
              <a:t>복잡한 모델</a:t>
            </a:r>
            <a:r>
              <a:rPr lang="ko-KR" altLang="en-US" dirty="0"/>
              <a:t>에서 최적의 성능을 제공하며</a:t>
            </a:r>
            <a:r>
              <a:rPr lang="en-US" altLang="ko-KR" dirty="0"/>
              <a:t>, </a:t>
            </a:r>
            <a:r>
              <a:rPr lang="ko-KR" altLang="en-US" dirty="0"/>
              <a:t>전역 최적화를 통해 효과적으로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탐색을 수행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효과적이며</a:t>
            </a:r>
            <a:r>
              <a:rPr lang="en-US" altLang="ko-KR" dirty="0"/>
              <a:t>, </a:t>
            </a:r>
            <a:r>
              <a:rPr lang="ko-KR" altLang="en-US" dirty="0"/>
              <a:t>효율적인 최적화를 달성 가능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최적화 기법과 모델 특성 간의 상호작용</a:t>
            </a:r>
            <a:r>
              <a:rPr lang="ko-KR" altLang="en-US" dirty="0"/>
              <a:t>이 성능에 큰 영향을 미치며</a:t>
            </a:r>
            <a:r>
              <a:rPr lang="en-US" altLang="ko-KR" dirty="0"/>
              <a:t>, </a:t>
            </a:r>
            <a:r>
              <a:rPr lang="ko-KR" altLang="en-US" dirty="0"/>
              <a:t>모델 특성에 적합한 최적화 전략을 선택하는 것이 중요함을 확인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00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322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3700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943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9590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5850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222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051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256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소프트웨어 개발의 복잡성과 규모가 지속적으로 증가하면서</a:t>
            </a:r>
            <a:r>
              <a:rPr lang="en-US" altLang="ko-KR" dirty="0"/>
              <a:t>, </a:t>
            </a:r>
            <a:r>
              <a:rPr lang="ko-KR" altLang="en-US" dirty="0"/>
              <a:t>소프트웨어 시스템의 결함을 조기에 예측하고 해결하는 작업은 점점 더 중요해지고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소프트웨어 결함은 단순한 오류를 넘어 치명적인 시스템 중단</a:t>
            </a:r>
            <a:r>
              <a:rPr lang="en-US" altLang="ko-KR" dirty="0"/>
              <a:t>, </a:t>
            </a:r>
            <a:r>
              <a:rPr lang="ko-KR" altLang="en-US" dirty="0"/>
              <a:t>데이터 손실</a:t>
            </a:r>
            <a:r>
              <a:rPr lang="en-US" altLang="ko-KR" dirty="0"/>
              <a:t>, </a:t>
            </a:r>
            <a:r>
              <a:rPr lang="ko-KR" altLang="en-US" dirty="0"/>
              <a:t>그리고 보안 위협까지 초래할 수 있습니다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개발 후반 단계에서 발견된 결함은 수정 비용이 기하급수적으로 증가하여 개발 일정 지연과 추가 유지보수 비용으로 이어지게 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dirty="0"/>
              <a:t>이러한 문제를 해결하기 위해 소프트웨어 결함 예측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SDP</a:t>
            </a:r>
            <a:r>
              <a:rPr lang="ko-KR" altLang="en-US" dirty="0"/>
              <a:t>는 소프트웨어 품질 보증과 유지보수 과정에서 핵심적인 역할을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SDP</a:t>
            </a:r>
            <a:r>
              <a:rPr lang="ko-KR" altLang="en-US" dirty="0"/>
              <a:t>는 소스 코드 </a:t>
            </a:r>
            <a:r>
              <a:rPr lang="ko-KR" altLang="en-US" dirty="0" err="1"/>
              <a:t>메트릭</a:t>
            </a:r>
            <a:r>
              <a:rPr lang="en-US" altLang="ko-KR" dirty="0"/>
              <a:t>, </a:t>
            </a:r>
            <a:r>
              <a:rPr lang="ko-KR" altLang="en-US" dirty="0"/>
              <a:t>예를 들어 코드 복잡도</a:t>
            </a:r>
            <a:r>
              <a:rPr lang="en-US" altLang="ko-KR" dirty="0"/>
              <a:t>, </a:t>
            </a:r>
            <a:r>
              <a:rPr lang="ko-KR" altLang="en-US" dirty="0"/>
              <a:t>결합도</a:t>
            </a:r>
            <a:r>
              <a:rPr lang="en-US" altLang="ko-KR" dirty="0"/>
              <a:t>, </a:t>
            </a:r>
            <a:r>
              <a:rPr lang="ko-KR" altLang="en-US" dirty="0"/>
              <a:t>라인 수와 같은 데이터를 기반으로 결함 여부를 학습합니다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이를 통해 결함이 포함될 가능성이 높은 소프트웨어 모듈을 예측할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개발팀은 한정된 자원을 취약한 영역에 우선적으로 투입할 수 있으며</a:t>
            </a:r>
            <a:r>
              <a:rPr lang="en-US" altLang="ko-KR" dirty="0"/>
              <a:t>, </a:t>
            </a:r>
            <a:r>
              <a:rPr lang="ko-KR" altLang="en-US" dirty="0"/>
              <a:t>전체 프로젝트의 품질을 개선하고 유지보수의 효율성을 극대화할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701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연구에서는 트리 기반 앙상블 모델이 소프트웨어 결함 예측에서 매우 뛰어난 성능을 보이고 있어 주목받고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트리 기반 앙상블 모델은 여러 개의 결정 트리를 결합하여 최종 예측을 산출하는 기법으로</a:t>
            </a:r>
            <a:r>
              <a:rPr lang="en-US" altLang="ko-KR" dirty="0"/>
              <a:t>, </a:t>
            </a:r>
            <a:r>
              <a:rPr lang="ko-KR" altLang="en-US" dirty="0"/>
              <a:t>특히 불균형 데이터나 </a:t>
            </a:r>
            <a:r>
              <a:rPr lang="ko-KR" altLang="en-US" dirty="0" err="1"/>
              <a:t>결측치가</a:t>
            </a:r>
            <a:r>
              <a:rPr lang="ko-KR" altLang="en-US" dirty="0"/>
              <a:t> 포함된 데이터에서 높은 내성을 보입니다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대표적인 모델로는 </a:t>
            </a:r>
            <a:r>
              <a:rPr lang="ko-KR" altLang="en-US" b="1" dirty="0"/>
              <a:t>랜덤 포레스트</a:t>
            </a:r>
            <a:r>
              <a:rPr lang="en-US" altLang="ko-KR" b="1" dirty="0"/>
              <a:t>(Random Forest)</a:t>
            </a:r>
            <a:r>
              <a:rPr lang="en-US" altLang="ko-KR" dirty="0"/>
              <a:t>, </a:t>
            </a:r>
            <a:r>
              <a:rPr lang="ko-KR" altLang="en-US" b="1" dirty="0"/>
              <a:t>엑스트라 트리</a:t>
            </a:r>
            <a:r>
              <a:rPr lang="en-US" altLang="ko-KR" b="1" dirty="0"/>
              <a:t>(Extra Trees)</a:t>
            </a:r>
            <a:r>
              <a:rPr lang="en-US" altLang="ko-KR" dirty="0"/>
              <a:t>, </a:t>
            </a:r>
            <a:r>
              <a:rPr lang="ko-KR" altLang="en-US" b="1" dirty="0" err="1"/>
              <a:t>그라디언트</a:t>
            </a:r>
            <a:r>
              <a:rPr lang="ko-KR" altLang="en-US" b="1" dirty="0"/>
              <a:t> </a:t>
            </a:r>
            <a:r>
              <a:rPr lang="ko-KR" altLang="en-US" b="1" dirty="0" err="1"/>
              <a:t>부스팅</a:t>
            </a:r>
            <a:r>
              <a:rPr lang="ko-KR" altLang="en-US" b="1" dirty="0"/>
              <a:t> 머신</a:t>
            </a:r>
            <a:r>
              <a:rPr lang="en-US" altLang="ko-KR" b="1" dirty="0"/>
              <a:t>(GBM)</a:t>
            </a:r>
            <a:r>
              <a:rPr lang="en-US" altLang="ko-KR" dirty="0"/>
              <a:t>, </a:t>
            </a:r>
            <a:r>
              <a:rPr lang="en-US" altLang="ko-KR" b="1" dirty="0" err="1"/>
              <a:t>XGBoost</a:t>
            </a:r>
            <a:r>
              <a:rPr lang="en-US" altLang="ko-KR" dirty="0"/>
              <a:t>, </a:t>
            </a:r>
            <a:r>
              <a:rPr lang="en-US" altLang="ko-KR" b="1" dirty="0" err="1"/>
              <a:t>LightGBM</a:t>
            </a:r>
            <a:r>
              <a:rPr lang="en-US" altLang="ko-KR" dirty="0"/>
              <a:t>, </a:t>
            </a:r>
            <a:r>
              <a:rPr lang="en-US" altLang="ko-KR" b="1" dirty="0" err="1"/>
              <a:t>CatBoost</a:t>
            </a:r>
            <a:r>
              <a:rPr lang="en-US" altLang="ko-KR" dirty="0"/>
              <a:t>, </a:t>
            </a:r>
            <a:r>
              <a:rPr lang="en-US" altLang="ko-KR" b="1" dirty="0"/>
              <a:t>AdaBoost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이들 모델은 다양한 방식으로 트리를 결합해 성능을 극대화하며</a:t>
            </a:r>
            <a:r>
              <a:rPr lang="en-US" altLang="ko-KR" dirty="0"/>
              <a:t>, </a:t>
            </a:r>
            <a:r>
              <a:rPr lang="ko-KR" altLang="en-US" dirty="0"/>
              <a:t>소프트웨어 결함 </a:t>
            </a:r>
            <a:r>
              <a:rPr lang="ko-KR" altLang="en-US" dirty="0" err="1"/>
              <a:t>예측뿐</a:t>
            </a:r>
            <a:r>
              <a:rPr lang="ko-KR" altLang="en-US" dirty="0"/>
              <a:t> 아니라 다양한 분야에서 높은 성능을 보여줍니다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r>
              <a:rPr lang="ko-KR" altLang="en-US" dirty="0"/>
              <a:t>그러나 트리 기반 앙상블 모델의 뛰어난 성능을 온전히 발휘하기 위해서는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최적화가 필수적입니다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 err="1"/>
              <a:t>하이퍼파라미터는</a:t>
            </a:r>
            <a:r>
              <a:rPr lang="ko-KR" altLang="en-US" dirty="0"/>
              <a:t> 모델이 데이터를 학습하는 방식과 일반화 성능에 직접적인 영향을 미칩니다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조합의 가능성이 매우 많기 때문에 모든 조합을 시도하는 것은 현실적으로 불가능합니다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효율적으로 최적의 성능을 달성하기 위해 다양한 최적화 기법이 제안되었습니다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가장 대표적으로 </a:t>
            </a: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r>
              <a:rPr lang="en-US" altLang="ko-KR" dirty="0"/>
              <a:t>, </a:t>
            </a: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r>
              <a:rPr lang="en-US" altLang="ko-KR" dirty="0"/>
              <a:t>, </a:t>
            </a: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r>
              <a:rPr lang="en-US" altLang="ko-KR" dirty="0"/>
              <a:t>, </a:t>
            </a: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이들 기법은 각각의 특성과 장단점을 가지며</a:t>
            </a:r>
            <a:r>
              <a:rPr lang="en-US" altLang="ko-KR" dirty="0"/>
              <a:t>, </a:t>
            </a:r>
            <a:r>
              <a:rPr lang="ko-KR" altLang="en-US" dirty="0"/>
              <a:t>특정 상황에서 모델 성능을 효과적으로 향상시킬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소프트웨어 결함 예측의 중요성은 점점 커지고 있으며</a:t>
            </a:r>
            <a:r>
              <a:rPr lang="en-US" altLang="ko-KR" dirty="0"/>
              <a:t>, </a:t>
            </a:r>
            <a:r>
              <a:rPr lang="ko-KR" altLang="en-US" dirty="0"/>
              <a:t>트리 기반 앙상블 모델과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기법은 이를 해결하기 위한 강력한 도구입니다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오늘 발표를 통해 이러한 방법론들이 어떤 방식으로 적용되고</a:t>
            </a:r>
            <a:r>
              <a:rPr lang="en-US" altLang="ko-KR" dirty="0"/>
              <a:t>, </a:t>
            </a:r>
            <a:r>
              <a:rPr lang="ko-KR" altLang="en-US" dirty="0"/>
              <a:t>최적의 결과를 도출하는지 더 깊이 알아보겠습니다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791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495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659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597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트리 기반 앙상블 모델은 여러 개의 결정 트리를 결합하여 예측의 정확성과 견고성을 높이는 </a:t>
            </a:r>
            <a:r>
              <a:rPr lang="ko-KR" altLang="en-US" dirty="0" err="1"/>
              <a:t>머신러닝</a:t>
            </a:r>
            <a:r>
              <a:rPr lang="ko-KR" altLang="en-US" dirty="0"/>
              <a:t> 기법으로</a:t>
            </a:r>
            <a:r>
              <a:rPr lang="en-US" altLang="ko-KR" dirty="0"/>
              <a:t>, </a:t>
            </a:r>
            <a:r>
              <a:rPr lang="ko-KR" altLang="en-US" dirty="0"/>
              <a:t>다양한 예측 및 분류 문제에서 널리 활용됩니다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모델은 개별 결정 트리가 가지는 한계를 보완하며</a:t>
            </a:r>
            <a:r>
              <a:rPr lang="en-US" altLang="ko-KR" dirty="0"/>
              <a:t>, </a:t>
            </a:r>
            <a:r>
              <a:rPr lang="ko-KR" altLang="en-US" dirty="0" err="1"/>
              <a:t>배깅</a:t>
            </a:r>
            <a:r>
              <a:rPr lang="en-US" altLang="ko-KR" dirty="0"/>
              <a:t>(Bagging)</a:t>
            </a:r>
            <a:r>
              <a:rPr lang="ko-KR" altLang="en-US" dirty="0"/>
              <a:t>과 </a:t>
            </a:r>
            <a:r>
              <a:rPr lang="ko-KR" altLang="en-US" dirty="0" err="1"/>
              <a:t>부스팅</a:t>
            </a:r>
            <a:r>
              <a:rPr lang="en-US" altLang="ko-KR" dirty="0"/>
              <a:t>(Boosting)</a:t>
            </a:r>
            <a:r>
              <a:rPr lang="ko-KR" altLang="en-US" dirty="0"/>
              <a:t>이라는 두 가지 주요 방식을 통해 작동합니다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88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</a:t>
            </a:r>
            <a:r>
              <a:rPr lang="ko-KR" altLang="en-US" dirty="0" err="1"/>
              <a:t>배깅</a:t>
            </a:r>
            <a:r>
              <a:rPr lang="en-US" altLang="ko-KR" dirty="0"/>
              <a:t>(Bagging) </a:t>
            </a:r>
            <a:r>
              <a:rPr lang="ko-KR" altLang="en-US" dirty="0"/>
              <a:t>기법을 기반으로 다수의 결정 트리를 결합하여 예측 성능과 안정성을 향상시키는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엑스트라 트리는 랜덤 </a:t>
            </a:r>
            <a:r>
              <a:rPr lang="ko-KR" altLang="en-US" dirty="0" err="1"/>
              <a:t>포레스트와</a:t>
            </a:r>
            <a:r>
              <a:rPr lang="ko-KR" altLang="en-US" dirty="0"/>
              <a:t> 유사하지만</a:t>
            </a:r>
            <a:r>
              <a:rPr lang="en-US" altLang="ko-KR" dirty="0"/>
              <a:t>, </a:t>
            </a:r>
            <a:r>
              <a:rPr lang="ko-KR" altLang="en-US" dirty="0"/>
              <a:t>더 높은 무작위성을 도입하여 모델의 편향과 분산을 조정한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포레스트</a:t>
            </a:r>
            <a:r>
              <a:rPr lang="ko-KR" altLang="en-US" dirty="0" err="1"/>
              <a:t>는</a:t>
            </a:r>
            <a:r>
              <a:rPr lang="ko-KR" altLang="en-US" dirty="0"/>
              <a:t> 안정성과 정확성을 중시하며</a:t>
            </a:r>
            <a:r>
              <a:rPr lang="en-US" altLang="ko-KR" dirty="0"/>
              <a:t>, </a:t>
            </a:r>
            <a:r>
              <a:rPr lang="ko-KR" altLang="en-US" dirty="0"/>
              <a:t>다양한 문제에서 널리 사용됩니다</a:t>
            </a:r>
            <a:r>
              <a:rPr lang="en-US" altLang="ko-KR" dirty="0"/>
              <a:t>.</a:t>
            </a:r>
            <a:r>
              <a:rPr lang="ko-KR" altLang="en-US" b="1" dirty="0"/>
              <a:t>엑스트라 트리</a:t>
            </a:r>
            <a:r>
              <a:rPr lang="ko-KR" altLang="en-US" dirty="0"/>
              <a:t>는 빠른 학습과 더 강력한 다양성을 제공하며</a:t>
            </a:r>
            <a:r>
              <a:rPr lang="en-US" altLang="ko-KR" dirty="0"/>
              <a:t>, </a:t>
            </a:r>
            <a:r>
              <a:rPr lang="ko-KR" altLang="en-US" dirty="0"/>
              <a:t>대규모 데이터와 복잡한 데이터에 적합합니다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6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488449" y="2307540"/>
            <a:ext cx="11317522" cy="616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소프트웨어 결함 예측에서 트리 기반 앙상블 학습의 </a:t>
            </a:r>
            <a:r>
              <a:rPr lang="ko-KR" altLang="en-US" sz="2400" b="1" kern="0" spc="0" dirty="0" err="1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하이퍼파라미터</a:t>
            </a: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 최적화 기법 비교</a:t>
            </a:r>
            <a:endParaRPr lang="ko-KR" altLang="en-US" sz="2400" kern="0" spc="0" dirty="0">
              <a:solidFill>
                <a:schemeClr val="bg1"/>
              </a:solidFill>
              <a:effectLst/>
              <a:latin typeface="+mj-lt"/>
              <a:ea typeface="한컴 고딕" panose="02000500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4544587" y="4346555"/>
            <a:ext cx="31028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지능정보융합공학과 이유진</a:t>
            </a:r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지도교수님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Scott 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Uk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-Jin Lee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소프트웨어공학 연구실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8649A-C177-50E5-4182-39E0BFA774F4}"/>
              </a:ext>
            </a:extLst>
          </p:cNvPr>
          <p:cNvSpPr txBox="1"/>
          <p:nvPr/>
        </p:nvSpPr>
        <p:spPr>
          <a:xfrm>
            <a:off x="2778872" y="2971565"/>
            <a:ext cx="6634255" cy="1016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한양신명조"/>
                <a:ea typeface="한양신명조"/>
              </a:rPr>
              <a:t>Comparison of hyperparameter optimization techniques of </a:t>
            </a: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한양신명조"/>
                <a:ea typeface="한양신명조"/>
              </a:rPr>
              <a:t>tree-based ensemble learning in software defect prediction</a:t>
            </a:r>
            <a:endParaRPr lang="en-US" altLang="ko-KR" sz="20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7D27110-6874-BF0D-916C-898EA3FFA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5924705" y="1682009"/>
            <a:ext cx="6332896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/>
              <a:t>AdaBoost (Adaptive Boosting)</a:t>
            </a:r>
          </a:p>
          <a:p>
            <a:r>
              <a:rPr lang="en-US" altLang="ko-KR" sz="1100" dirty="0"/>
              <a:t>AdaBoost</a:t>
            </a:r>
            <a:r>
              <a:rPr lang="ko-KR" altLang="en-US" sz="1100" dirty="0"/>
              <a:t>는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주로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성능을 점진적으로 향상</a:t>
            </a:r>
            <a:endParaRPr lang="en-US" altLang="ko-KR" sz="1100" dirty="0"/>
          </a:p>
          <a:p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단계에서 모든 데이터에 동일한 가중치를 부여하여 약한 학습기를 훈련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잘못 예측된 데이터의 가중치를 증가시켜 다음 단계에서 더 집중적으로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최종적으로 모든 학습기의 예측을 가중 합산하여 결과 산출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약한 학습기의 성능이 낮더라도 전체 모델의 성능을 향상시킬 수 있는 </a:t>
            </a:r>
            <a:r>
              <a:rPr lang="ko-KR" altLang="en-US" sz="1100" b="1" dirty="0"/>
              <a:t>적응성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과적합을 방지하면서도 높은 예측 성능 유지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데이터에 노이즈가 많을 경우 민감하게 반응하여 </a:t>
            </a:r>
            <a:r>
              <a:rPr lang="ko-KR" altLang="en-US" sz="1100" dirty="0" err="1"/>
              <a:t>과적합</a:t>
            </a:r>
            <a:r>
              <a:rPr lang="en-US" altLang="ko-KR" sz="1100" dirty="0"/>
              <a:t>(overfitting) </a:t>
            </a:r>
            <a:r>
              <a:rPr lang="ko-KR" altLang="en-US" sz="1100" dirty="0"/>
              <a:t>위험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반복 학습으로 인해 대규모 데이터셋에서는 높은 연산 비용 발생 가능</a:t>
            </a:r>
            <a:r>
              <a:rPr lang="en-US" altLang="ko-KR" sz="1100" dirty="0"/>
              <a:t>.</a:t>
            </a:r>
          </a:p>
          <a:p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039925" y="4082559"/>
            <a:ext cx="6102456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 err="1"/>
              <a:t>그라디언트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부스팅</a:t>
            </a:r>
            <a:r>
              <a:rPr lang="ko-KR" altLang="en-US" sz="1200" b="1" dirty="0"/>
              <a:t> 머신 </a:t>
            </a:r>
            <a:r>
              <a:rPr lang="en-US" altLang="ko-KR" sz="1200" b="1" dirty="0"/>
              <a:t>(Gradient Boosting Machine, GBM)</a:t>
            </a:r>
          </a:p>
          <a:p>
            <a:r>
              <a:rPr lang="en-US" altLang="ko-KR" sz="1100" dirty="0"/>
              <a:t>GBM</a:t>
            </a:r>
            <a:r>
              <a:rPr lang="ko-KR" altLang="en-US" sz="1100" dirty="0"/>
              <a:t>은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보통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오류를 순차적으로 보완하는</a:t>
            </a:r>
            <a:endParaRPr lang="en-US" altLang="ko-KR" sz="1100" dirty="0"/>
          </a:p>
          <a:p>
            <a:r>
              <a:rPr lang="ko-KR" altLang="en-US" sz="1100" dirty="0" err="1"/>
              <a:t>부스팅</a:t>
            </a:r>
            <a:r>
              <a:rPr lang="ko-KR" altLang="en-US" sz="1100" dirty="0"/>
              <a:t> 기법을 사용</a:t>
            </a: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잔차</a:t>
            </a:r>
            <a:r>
              <a:rPr lang="en-US" altLang="ko-KR" sz="1100" dirty="0"/>
              <a:t>(</a:t>
            </a:r>
            <a:r>
              <a:rPr lang="ko-KR" altLang="en-US" sz="1100" dirty="0"/>
              <a:t>예측 오류</a:t>
            </a:r>
            <a:r>
              <a:rPr lang="en-US" altLang="ko-KR" sz="1100" dirty="0"/>
              <a:t>)</a:t>
            </a:r>
            <a:r>
              <a:rPr lang="ko-KR" altLang="en-US" sz="1100" dirty="0"/>
              <a:t>를 줄이는 방향으로 각 단계를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경사 하강법을 활용하여 손실 함수를 최소화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학습률</a:t>
            </a:r>
            <a:r>
              <a:rPr lang="en-US" altLang="ko-KR" sz="1100" dirty="0"/>
              <a:t>(Learning Rate), </a:t>
            </a:r>
            <a:r>
              <a:rPr lang="ko-KR" altLang="en-US" sz="1100" dirty="0"/>
              <a:t>최대 깊이</a:t>
            </a:r>
            <a:r>
              <a:rPr lang="en-US" altLang="ko-KR" sz="1100" dirty="0"/>
              <a:t>(Max Depth) </a:t>
            </a:r>
            <a:r>
              <a:rPr lang="ko-KR" altLang="en-US" sz="1100" dirty="0"/>
              <a:t>등의 </a:t>
            </a:r>
            <a:r>
              <a:rPr lang="ko-KR" altLang="en-US" sz="1100" dirty="0" err="1"/>
              <a:t>하이퍼파라미터로</a:t>
            </a:r>
            <a:r>
              <a:rPr lang="ko-KR" altLang="en-US" sz="1100" dirty="0"/>
              <a:t> 성능 제어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높은 예측 정확도와 유연한 손실 함수 지원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병렬 처리 어려움 및 느린 학습 속도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하이퍼파라미터</a:t>
            </a:r>
            <a:r>
              <a:rPr lang="ko-KR" altLang="en-US" sz="1100" dirty="0"/>
              <a:t> 튜닝이 성능에 민감</a:t>
            </a:r>
            <a:r>
              <a:rPr lang="en-US" altLang="ko-KR" sz="1100" dirty="0"/>
              <a:t>.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3468152D-4ACB-E233-95FD-F3237D3AC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72" y="1920310"/>
            <a:ext cx="5276367" cy="314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F4435E-AADF-9341-E007-04C596C1387C}"/>
              </a:ext>
            </a:extLst>
          </p:cNvPr>
          <p:cNvSpPr txBox="1"/>
          <p:nvPr/>
        </p:nvSpPr>
        <p:spPr>
          <a:xfrm>
            <a:off x="-132810" y="5277360"/>
            <a:ext cx="63388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/>
              <a:t>AdaBoost</a:t>
            </a:r>
            <a:r>
              <a:rPr lang="ko-KR" altLang="en-US" sz="1200" b="1" dirty="0"/>
              <a:t>와 </a:t>
            </a:r>
            <a:r>
              <a:rPr lang="ko-KR" altLang="en-US" sz="1200" b="1" dirty="0" err="1"/>
              <a:t>그라디언트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부스팅의</a:t>
            </a:r>
            <a:r>
              <a:rPr lang="ko-KR" altLang="en-US" sz="1200" b="1" dirty="0"/>
              <a:t> 차이</a:t>
            </a:r>
            <a:endParaRPr lang="en-US" altLang="ko-KR" sz="1200" b="1" dirty="0"/>
          </a:p>
          <a:p>
            <a:pPr algn="ctr"/>
            <a:endParaRPr lang="ko-KR" altLang="en-US" sz="1200" b="1" dirty="0"/>
          </a:p>
          <a:p>
            <a:pPr algn="ctr"/>
            <a:r>
              <a:rPr lang="ko-KR" altLang="en-US" sz="1200" b="1" dirty="0"/>
              <a:t>가중치 조정</a:t>
            </a:r>
            <a:r>
              <a:rPr lang="en-US" altLang="ko-KR" sz="1200" b="1" dirty="0"/>
              <a:t>(AdaBoost)</a:t>
            </a:r>
            <a:endParaRPr lang="en-US" altLang="ko-KR" sz="1200" dirty="0"/>
          </a:p>
          <a:p>
            <a:pPr marL="742950" lvl="1" indent="-285750" algn="ctr">
              <a:buFont typeface="+mj-lt"/>
              <a:buAutoNum type="arabicPeriod"/>
            </a:pPr>
            <a:endParaRPr lang="en-US" altLang="ko-KR" sz="1200" dirty="0"/>
          </a:p>
          <a:p>
            <a:pPr algn="ctr"/>
            <a:r>
              <a:rPr lang="ko-KR" altLang="en-US" sz="1200" b="1" dirty="0" err="1"/>
              <a:t>잔차</a:t>
            </a:r>
            <a:r>
              <a:rPr lang="ko-KR" altLang="en-US" sz="1200" b="1" dirty="0"/>
              <a:t> 보완</a:t>
            </a:r>
            <a:r>
              <a:rPr lang="en-US" altLang="ko-KR" sz="1200" b="1" dirty="0"/>
              <a:t>(Gradient Boosting)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5415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6202169" y="1658826"/>
            <a:ext cx="633289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XGBoost</a:t>
            </a:r>
            <a:r>
              <a:rPr lang="en-US" altLang="ko-KR" sz="1400" b="1" dirty="0"/>
              <a:t> (</a:t>
            </a:r>
            <a:r>
              <a:rPr lang="en-US" altLang="ko-KR" sz="1400" b="1" dirty="0" err="1"/>
              <a:t>eXtreme</a:t>
            </a:r>
            <a:r>
              <a:rPr lang="en-US" altLang="ko-KR" sz="1400" b="1" dirty="0"/>
              <a:t> Gradient Boosting)</a:t>
            </a:r>
          </a:p>
          <a:p>
            <a:r>
              <a:rPr lang="en-US" altLang="ko-KR" sz="1400" dirty="0" err="1"/>
              <a:t>XGBoost</a:t>
            </a:r>
            <a:r>
              <a:rPr lang="ko-KR" altLang="en-US" sz="1400" dirty="0"/>
              <a:t>는 </a:t>
            </a:r>
            <a:r>
              <a:rPr lang="en-US" altLang="ko-KR" sz="1400" dirty="0"/>
              <a:t>GBM</a:t>
            </a:r>
            <a:r>
              <a:rPr lang="ko-KR" altLang="en-US" sz="1400" dirty="0"/>
              <a:t>을 확장하여 성능과 연산 효율성을 크게 향상시킨 모델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레벨 중심 트리 성장 방식(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Level-wise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Growth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)을 사용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각 트리의 레벨이 균등하게 확장되며, 모든 노드가 동일한 깊이로 성장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트리의 균형을 유지하기 때문에 예측 안정성이 높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하지만 트리의 모든 노드에서 분할이 이루어지므로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불필요한 연산이 포함될 수 있어 학습 속도가 느릴 수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있음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202169" y="4224778"/>
            <a:ext cx="610245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LightGBM</a:t>
            </a:r>
            <a:r>
              <a:rPr lang="en-US" altLang="ko-KR" sz="1400" b="1" dirty="0"/>
              <a:t> (Light Gradient Boosting Machine)</a:t>
            </a:r>
          </a:p>
          <a:p>
            <a:r>
              <a:rPr lang="en-US" altLang="ko-KR" sz="1400" dirty="0" err="1"/>
              <a:t>LightGBM</a:t>
            </a:r>
            <a:r>
              <a:rPr lang="ko-KR" altLang="en-US" sz="1400" dirty="0"/>
              <a:t>은 대규모 데이터와 높은 차원의 특징을 효율적으로 처리합니다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리프 중심 트리 성장 방식</a:t>
            </a:r>
            <a:r>
              <a:rPr lang="en-US" altLang="ko-KR" sz="1400" dirty="0"/>
              <a:t>(Leaf-wise Tree Growth)</a:t>
            </a:r>
            <a:r>
              <a:rPr lang="ko-KR" altLang="en-US" sz="1400" dirty="0"/>
              <a:t>을 사용</a:t>
            </a:r>
            <a:endParaRPr lang="en-US" altLang="ko-KR" sz="1400" dirty="0"/>
          </a:p>
          <a:p>
            <a:r>
              <a:rPr lang="ko-KR" altLang="en-US" sz="1400" dirty="0"/>
              <a:t>가장 큰 손실을 줄일 수 있는 리프</a:t>
            </a:r>
            <a:r>
              <a:rPr lang="en-US" altLang="ko-KR" sz="1400" dirty="0"/>
              <a:t>(leaf)</a:t>
            </a:r>
            <a:r>
              <a:rPr lang="ko-KR" altLang="en-US" sz="1400" dirty="0"/>
              <a:t>를 우선적으로 확장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빠른 학습 속도와 메모리 효율성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불균형 데이터와 고차원 데이터 처리에서 우수한 성능</a:t>
            </a:r>
            <a:endParaRPr lang="en-US" altLang="ko-KR" sz="1400" dirty="0"/>
          </a:p>
          <a:p>
            <a:r>
              <a:rPr lang="ko-KR" altLang="en-US" sz="1400" dirty="0"/>
              <a:t>그러나 리프 중심 성장 방식으로 인해 </a:t>
            </a:r>
            <a:r>
              <a:rPr lang="ko-KR" altLang="en-US" sz="1400" dirty="0" err="1"/>
              <a:t>과적합</a:t>
            </a:r>
            <a:r>
              <a:rPr lang="en-US" altLang="ko-KR" sz="1400" dirty="0"/>
              <a:t>(overfitting)</a:t>
            </a:r>
            <a:r>
              <a:rPr lang="ko-KR" altLang="en-US" sz="1400" dirty="0"/>
              <a:t>의 위험</a:t>
            </a:r>
            <a:endParaRPr lang="en-US" altLang="ko-KR" sz="1400" dirty="0"/>
          </a:p>
        </p:txBody>
      </p:sp>
      <p:pic>
        <p:nvPicPr>
          <p:cNvPr id="24578" name="Picture 2" descr="XGBoost Vs LightGBM">
            <a:extLst>
              <a:ext uri="{FF2B5EF4-FFF2-40B4-BE49-F238E27FC236}">
                <a16:creationId xmlns:a16="http://schemas.microsoft.com/office/drawing/2014/main" id="{F87523A7-2F7E-B349-89CC-6EAB97155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42" y="2261112"/>
            <a:ext cx="5750524" cy="218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9BFE4E-F95B-EBD2-D280-9924320C2397}"/>
              </a:ext>
            </a:extLst>
          </p:cNvPr>
          <p:cNvSpPr txBox="1"/>
          <p:nvPr/>
        </p:nvSpPr>
        <p:spPr>
          <a:xfrm>
            <a:off x="27052" y="4599009"/>
            <a:ext cx="63543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 err="1"/>
              <a:t>XGBoost</a:t>
            </a:r>
            <a:r>
              <a:rPr lang="ko-KR" altLang="en-US" dirty="0"/>
              <a:t>는 트리의 레벨 균형을 유지하며</a:t>
            </a:r>
            <a:r>
              <a:rPr lang="en-US" altLang="ko-KR" dirty="0"/>
              <a:t>, </a:t>
            </a:r>
          </a:p>
          <a:p>
            <a:pPr algn="ctr"/>
            <a:r>
              <a:rPr lang="ko-KR" altLang="en-US" dirty="0"/>
              <a:t>전반적인 안정성을 중시</a:t>
            </a:r>
            <a:endParaRPr lang="en-US" altLang="ko-KR" dirty="0"/>
          </a:p>
          <a:p>
            <a:pPr algn="ctr"/>
            <a:r>
              <a:rPr lang="en-US" altLang="ko-KR" b="1" dirty="0" err="1"/>
              <a:t>LightGBM</a:t>
            </a:r>
            <a:r>
              <a:rPr lang="ko-KR" altLang="en-US" dirty="0"/>
              <a:t>은 연산 효율성과 학습 속도를</a:t>
            </a:r>
            <a:endParaRPr lang="en-US" altLang="ko-KR" dirty="0"/>
          </a:p>
          <a:p>
            <a:pPr algn="ctr"/>
            <a:r>
              <a:rPr lang="ko-KR" altLang="en-US" dirty="0"/>
              <a:t>강조하며</a:t>
            </a:r>
            <a:r>
              <a:rPr lang="en-US" altLang="ko-KR" dirty="0"/>
              <a:t>, </a:t>
            </a:r>
            <a:r>
              <a:rPr lang="ko-KR" altLang="en-US" dirty="0"/>
              <a:t>손실 감소에 초점을 맞춤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58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F40542B-19DF-DB31-FA76-86989FE0F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196" y="1934802"/>
            <a:ext cx="5022930" cy="2454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B6EF8-7E2E-2186-1129-3BF9DC5A8790}"/>
              </a:ext>
            </a:extLst>
          </p:cNvPr>
          <p:cNvSpPr txBox="1"/>
          <p:nvPr/>
        </p:nvSpPr>
        <p:spPr>
          <a:xfrm>
            <a:off x="631233" y="4574535"/>
            <a:ext cx="610245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그리드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/>
              <a:t>미리 정의된 </a:t>
            </a:r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모든 가능한 조합을</a:t>
            </a:r>
            <a:br>
              <a:rPr lang="en-US" altLang="ko-KR" sz="1400" b="1" dirty="0"/>
            </a:br>
            <a:r>
              <a:rPr lang="ko-KR" altLang="en-US" sz="1400" b="1" dirty="0"/>
              <a:t>체계적으로 탐색</a:t>
            </a:r>
            <a:endParaRPr lang="en-US" altLang="ko-KR" sz="1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모든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조합을 실험적으로 적용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각 조합의 성능을 평가하여 최적의 값을 선택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B83C9E-538E-78DD-509C-730090C65911}"/>
              </a:ext>
            </a:extLst>
          </p:cNvPr>
          <p:cNvSpPr txBox="1"/>
          <p:nvPr/>
        </p:nvSpPr>
        <p:spPr>
          <a:xfrm>
            <a:off x="6096000" y="4570856"/>
            <a:ext cx="610245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랜덤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무작위로 조합을 선택</a:t>
            </a:r>
            <a:endParaRPr lang="en-US" altLang="ko-KR" sz="1400" b="1" dirty="0"/>
          </a:p>
          <a:p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탐색 공간에서 무작위로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값을 선택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선택된 조합의 성능을 평가하여 최적의 값을 찾음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157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810287" y="1638983"/>
            <a:ext cx="6102456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베이지안 최적화는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최적화를 효율적으로 수행하기 위한 기법으로</a:t>
            </a:r>
            <a:r>
              <a:rPr lang="en-US" altLang="ko-KR" sz="1400" dirty="0"/>
              <a:t>, </a:t>
            </a:r>
            <a:r>
              <a:rPr lang="ko-KR" altLang="en-US" sz="1400" b="1" dirty="0"/>
              <a:t>평가 횟수를 최소화하며 </a:t>
            </a:r>
            <a:r>
              <a:rPr lang="ko-KR" altLang="en-US" sz="1400" dirty="0"/>
              <a:t>최적의 </a:t>
            </a:r>
            <a:r>
              <a:rPr lang="ko-KR" altLang="en-US" sz="1400" dirty="0" err="1"/>
              <a:t>하이퍼파라미터를</a:t>
            </a:r>
            <a:r>
              <a:rPr lang="ko-KR" altLang="en-US" sz="1400" dirty="0"/>
              <a:t> 찾음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b="1" dirty="0"/>
              <a:t>작동 방식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초기 단계</a:t>
            </a:r>
            <a:r>
              <a:rPr lang="en-US" altLang="ko-KR" sz="1400" dirty="0"/>
              <a:t>: </a:t>
            </a:r>
            <a:r>
              <a:rPr lang="ko-KR" altLang="en-US" sz="1400" dirty="0"/>
              <a:t>몇 가지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조합을 무작위로 선택하고 평가하여 초기 확률 모델을 구성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획득 함수</a:t>
            </a:r>
            <a:r>
              <a:rPr lang="en-US" altLang="ko-KR" sz="1400" b="1" dirty="0"/>
              <a:t>(Acquisition Function)</a:t>
            </a:r>
            <a:r>
              <a:rPr lang="en-US" altLang="ko-KR" sz="1400" dirty="0"/>
              <a:t>: </a:t>
            </a:r>
            <a:r>
              <a:rPr lang="ko-KR" altLang="en-US" sz="1400" dirty="0"/>
              <a:t>가장 유망한 다음 평가 지점을 탐색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반복적 업데이트</a:t>
            </a:r>
            <a:r>
              <a:rPr lang="en-US" altLang="ko-KR" sz="1400" dirty="0"/>
              <a:t>: </a:t>
            </a:r>
            <a:r>
              <a:rPr lang="ko-KR" altLang="en-US" sz="1400" dirty="0"/>
              <a:t>새로운 평가 결과를 기존 모델에 반영하여 확률 모델을 업데이트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1400" dirty="0"/>
          </a:p>
          <a:p>
            <a:r>
              <a:rPr lang="ko-KR" altLang="en-US" sz="1400" b="1" dirty="0"/>
              <a:t>장점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효율성</a:t>
            </a:r>
            <a:r>
              <a:rPr lang="en-US" altLang="ko-KR" sz="1400" dirty="0"/>
              <a:t>: </a:t>
            </a:r>
            <a:r>
              <a:rPr lang="ko-KR" altLang="en-US" sz="1400" dirty="0"/>
              <a:t>기존 그리드 </a:t>
            </a:r>
            <a:r>
              <a:rPr lang="ko-KR" altLang="en-US" sz="1400" dirty="0" err="1"/>
              <a:t>서치나</a:t>
            </a:r>
            <a:r>
              <a:rPr lang="ko-KR" altLang="en-US" sz="1400" dirty="0"/>
              <a:t> 랜덤 서치보다 적은 평가로 최적의 조합 탐색 가능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연산 비용 절감</a:t>
            </a:r>
            <a:r>
              <a:rPr lang="en-US" altLang="ko-KR" sz="1400" dirty="0"/>
              <a:t>: </a:t>
            </a:r>
            <a:r>
              <a:rPr lang="ko-KR" altLang="en-US" sz="1400" dirty="0"/>
              <a:t>평가 비용이 높은 목표 함수에서도 효과적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균형 탐색</a:t>
            </a:r>
            <a:r>
              <a:rPr lang="en-US" altLang="ko-KR" sz="1400" dirty="0"/>
              <a:t>: </a:t>
            </a:r>
            <a:r>
              <a:rPr lang="ko-KR" altLang="en-US" sz="1400" dirty="0"/>
              <a:t>중요한 영역을 집중 탐구하면서도 미지의 영역을 적절히 탐색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응용 가능성</a:t>
            </a:r>
            <a:r>
              <a:rPr lang="en-US" altLang="ko-KR" sz="1400" dirty="0"/>
              <a:t>: </a:t>
            </a:r>
            <a:r>
              <a:rPr lang="ko-KR" altLang="en-US" sz="1400" dirty="0"/>
              <a:t>대규모 데이터셋과 복잡한 모델에 적합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ko-KR" altLang="en-US" sz="1400" b="1" dirty="0"/>
              <a:t>단점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제약된 탐색 공간</a:t>
            </a:r>
            <a:r>
              <a:rPr lang="en-US" altLang="ko-KR" sz="1400" dirty="0"/>
              <a:t>: </a:t>
            </a:r>
            <a:r>
              <a:rPr lang="ko-KR" altLang="en-US" sz="1400" dirty="0"/>
              <a:t>상대적으로 작은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공간에서 효과적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초기 평가 의존성</a:t>
            </a:r>
            <a:r>
              <a:rPr lang="en-US" altLang="ko-KR" sz="1400" dirty="0"/>
              <a:t>: </a:t>
            </a:r>
            <a:r>
              <a:rPr lang="ko-KR" altLang="en-US" sz="1400" dirty="0"/>
              <a:t>초기 데이터 부족 시 모델의 부정확성 발생 가능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연산 비용</a:t>
            </a:r>
            <a:r>
              <a:rPr lang="en-US" altLang="ko-KR" sz="1400" dirty="0"/>
              <a:t>: </a:t>
            </a:r>
            <a:r>
              <a:rPr lang="ko-KR" altLang="en-US" sz="1400" dirty="0"/>
              <a:t>고차원 공간에서 </a:t>
            </a:r>
            <a:r>
              <a:rPr lang="ko-KR" altLang="en-US" sz="1400" dirty="0" err="1"/>
              <a:t>가우시안</a:t>
            </a:r>
            <a:r>
              <a:rPr lang="ko-KR" altLang="en-US" sz="1400" dirty="0"/>
              <a:t> 프로세스 기반 최적화의 연산 비용 증가</a:t>
            </a:r>
            <a:r>
              <a:rPr lang="en-US" altLang="ko-KR" sz="1400" dirty="0"/>
              <a:t>.</a:t>
            </a: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BC9EDC8C-E7AB-16D0-7029-DC066DA83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3" y="2061275"/>
            <a:ext cx="3815994" cy="388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810287" y="1638983"/>
            <a:ext cx="701893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/>
              <a:t>유전 알고리즘 </a:t>
            </a:r>
            <a:r>
              <a:rPr lang="en-US" altLang="ko-KR" sz="1400" b="1" dirty="0"/>
              <a:t>(Genetic Algorithm, GA)</a:t>
            </a:r>
          </a:p>
          <a:p>
            <a:r>
              <a:rPr lang="ko-KR" altLang="en-US" sz="1400" dirty="0"/>
              <a:t>유전 알고리즘은 </a:t>
            </a:r>
            <a:r>
              <a:rPr lang="ko-KR" altLang="en-US" sz="1400" b="1" dirty="0"/>
              <a:t>생물학적 진화 원리</a:t>
            </a:r>
            <a:r>
              <a:rPr lang="ko-KR" altLang="en-US" sz="1400" dirty="0"/>
              <a:t>를 기반으로 한 최적화 알고리즘으로</a:t>
            </a:r>
            <a:r>
              <a:rPr lang="en-US" altLang="ko-KR" sz="1400" dirty="0"/>
              <a:t>, </a:t>
            </a:r>
            <a:r>
              <a:rPr lang="ko-KR" altLang="en-US" sz="1400" b="1" dirty="0"/>
              <a:t>복잡한 최적화 문제에서 전역 최적해를 탐색</a:t>
            </a:r>
            <a:r>
              <a:rPr lang="ko-KR" altLang="en-US" sz="1400" dirty="0"/>
              <a:t>하는 데 효과적</a:t>
            </a:r>
            <a:endParaRPr lang="en-US" altLang="ko-KR" sz="1400" dirty="0"/>
          </a:p>
          <a:p>
            <a:endParaRPr lang="en-US" altLang="ko-KR" sz="1400" dirty="0"/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초기화</a:t>
            </a:r>
            <a:r>
              <a:rPr lang="en-US" altLang="ko-KR" sz="1400" dirty="0"/>
              <a:t>: </a:t>
            </a:r>
            <a:r>
              <a:rPr lang="ko-KR" altLang="en-US" sz="1400" dirty="0"/>
              <a:t>무작위로 생성된 개체군</a:t>
            </a:r>
            <a:r>
              <a:rPr lang="en-US" altLang="ko-KR" sz="1400" dirty="0"/>
              <a:t>(population)</a:t>
            </a:r>
            <a:r>
              <a:rPr lang="ko-KR" altLang="en-US" sz="1400" dirty="0"/>
              <a:t>에서 탐색 시작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적합도 평가</a:t>
            </a:r>
            <a:r>
              <a:rPr lang="en-US" altLang="ko-KR" sz="1400" dirty="0"/>
              <a:t>: </a:t>
            </a:r>
            <a:r>
              <a:rPr lang="ko-KR" altLang="en-US" sz="1400" dirty="0"/>
              <a:t>적합도 함수</a:t>
            </a:r>
            <a:r>
              <a:rPr lang="en-US" altLang="ko-KR" sz="1400" dirty="0"/>
              <a:t>(fitness function)</a:t>
            </a:r>
            <a:r>
              <a:rPr lang="ko-KR" altLang="en-US" sz="1400" dirty="0"/>
              <a:t>를 통해 각 개체의 성능을 평가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선택</a:t>
            </a:r>
            <a:r>
              <a:rPr lang="en-US" altLang="ko-KR" sz="1400" b="1" dirty="0"/>
              <a:t>(selection)</a:t>
            </a:r>
            <a:r>
              <a:rPr lang="en-US" altLang="ko-KR" sz="1400" dirty="0"/>
              <a:t>: </a:t>
            </a:r>
            <a:r>
              <a:rPr lang="ko-KR" altLang="en-US" sz="1400" dirty="0"/>
              <a:t>적합도가 높은 개체를 선택해 교배 과정에 참여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교차</a:t>
            </a:r>
            <a:r>
              <a:rPr lang="en-US" altLang="ko-KR" sz="1400" b="1" dirty="0"/>
              <a:t>(crossover)</a:t>
            </a:r>
            <a:r>
              <a:rPr lang="en-US" altLang="ko-KR" sz="1400" dirty="0"/>
              <a:t>: </a:t>
            </a:r>
            <a:r>
              <a:rPr lang="ko-KR" altLang="en-US" sz="1400" dirty="0"/>
              <a:t>부모 개체의 유전자를 결합하여 새로운 자손 생성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돌연변이</a:t>
            </a:r>
            <a:r>
              <a:rPr lang="en-US" altLang="ko-KR" sz="1400" b="1" dirty="0"/>
              <a:t>(mutation)</a:t>
            </a:r>
            <a:r>
              <a:rPr lang="en-US" altLang="ko-KR" sz="1400" dirty="0"/>
              <a:t>: </a:t>
            </a:r>
            <a:r>
              <a:rPr lang="ko-KR" altLang="en-US" sz="1400" dirty="0"/>
              <a:t>일부 유전자를 무작위로 변경하여 새로운 해 탐색</a:t>
            </a:r>
            <a:r>
              <a:rPr lang="en-US" altLang="ko-KR" sz="14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400" b="1" dirty="0"/>
              <a:t>반복</a:t>
            </a:r>
            <a:r>
              <a:rPr lang="en-US" altLang="ko-KR" sz="1400" dirty="0"/>
              <a:t>: </a:t>
            </a:r>
            <a:r>
              <a:rPr lang="ko-KR" altLang="en-US" sz="1400" dirty="0"/>
              <a:t>위 과정을 반복하며 점진적으로 최적의 해에 접근</a:t>
            </a:r>
            <a:r>
              <a:rPr lang="en-US" altLang="ko-KR" sz="1400" dirty="0"/>
              <a:t>.</a:t>
            </a:r>
          </a:p>
          <a:p>
            <a:endParaRPr lang="ko-KR" altLang="en-US" sz="1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전역 탐색 능력</a:t>
            </a:r>
            <a:r>
              <a:rPr lang="en-US" altLang="ko-KR" sz="1400" dirty="0"/>
              <a:t>: </a:t>
            </a:r>
            <a:r>
              <a:rPr lang="ko-KR" altLang="en-US" sz="1400" dirty="0"/>
              <a:t>탐색 공간이 크거나 비선형성이 강한 문제에서도 전역 최적해를 탐색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유연성</a:t>
            </a:r>
            <a:r>
              <a:rPr lang="en-US" altLang="ko-KR" sz="1400" dirty="0"/>
              <a:t>: </a:t>
            </a:r>
            <a:r>
              <a:rPr lang="ko-KR" altLang="en-US" sz="1400" dirty="0"/>
              <a:t>초기 해의 품질에 크게 의존하지 않으며</a:t>
            </a:r>
            <a:r>
              <a:rPr lang="en-US" altLang="ko-KR" sz="1400" dirty="0"/>
              <a:t>, </a:t>
            </a:r>
            <a:r>
              <a:rPr lang="ko-KR" altLang="en-US" sz="1400" dirty="0"/>
              <a:t>병렬 처리 가능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적용 범위</a:t>
            </a:r>
            <a:r>
              <a:rPr lang="en-US" altLang="ko-KR" sz="1400" dirty="0"/>
              <a:t>: </a:t>
            </a:r>
            <a:r>
              <a:rPr lang="ko-KR" altLang="en-US" sz="1400" dirty="0"/>
              <a:t>다양한 해를 생성하고 지역 최적해에 빠질 가능성 낮음</a:t>
            </a:r>
            <a:r>
              <a:rPr lang="en-US" altLang="ko-KR" sz="1400" dirty="0"/>
              <a:t>.</a:t>
            </a:r>
          </a:p>
          <a:p>
            <a:endParaRPr lang="ko-KR" altLang="en-US" sz="1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계산 비용 증가</a:t>
            </a:r>
            <a:r>
              <a:rPr lang="en-US" altLang="ko-KR" sz="1400" dirty="0"/>
              <a:t>: </a:t>
            </a:r>
            <a:r>
              <a:rPr lang="ko-KR" altLang="en-US" sz="1400" dirty="0"/>
              <a:t>적합도 함수의 평가가 복잡하거나 자원이 많이 소모될 수 있음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수렴 속도 느림</a:t>
            </a:r>
            <a:r>
              <a:rPr lang="en-US" altLang="ko-KR" sz="1400" dirty="0"/>
              <a:t>: </a:t>
            </a:r>
            <a:r>
              <a:rPr lang="ko-KR" altLang="en-US" sz="1400" dirty="0"/>
              <a:t>탐색 시간이 길어질 수 있음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b="1" dirty="0"/>
              <a:t>목표와 무관한 해 생성 가능성</a:t>
            </a:r>
            <a:r>
              <a:rPr lang="en-US" altLang="ko-KR" sz="1400" dirty="0"/>
              <a:t>: </a:t>
            </a:r>
            <a:r>
              <a:rPr lang="ko-KR" altLang="en-US" sz="1400" dirty="0"/>
              <a:t>탐색 공간이 지나치게 넓을 경우 비효율적 탐색 발생</a:t>
            </a:r>
            <a:r>
              <a:rPr lang="en-US" altLang="ko-KR" sz="1400" dirty="0"/>
              <a:t>.</a:t>
            </a: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4D29CF3B-2BE3-E38B-0660-6E5DC2994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83" y="2171674"/>
            <a:ext cx="3848957" cy="25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80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12E8E9C3-9740-E13E-E5AC-7736393BF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18" y="2612872"/>
            <a:ext cx="5367454" cy="19461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A8A5A7-FBE8-0812-4778-DEB9E79A29FE}"/>
              </a:ext>
            </a:extLst>
          </p:cNvPr>
          <p:cNvSpPr txBox="1"/>
          <p:nvPr/>
        </p:nvSpPr>
        <p:spPr>
          <a:xfrm>
            <a:off x="517474" y="4520845"/>
            <a:ext cx="610245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/>
              <a:t>데이터셋 예시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CM1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327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42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285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JM1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7782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1672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6110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28FEC-0537-9D4F-78F6-3AA2437EB22A}"/>
              </a:ext>
            </a:extLst>
          </p:cNvPr>
          <p:cNvSpPr txBox="1"/>
          <p:nvPr/>
        </p:nvSpPr>
        <p:spPr>
          <a:xfrm>
            <a:off x="6267637" y="4842994"/>
            <a:ext cx="61412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NASA </a:t>
            </a:r>
            <a:r>
              <a:rPr lang="ko-KR" altLang="en-US" dirty="0"/>
              <a:t>데이터셋은 소프트웨어 결함 예측 연구에 적합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다만</a:t>
            </a:r>
            <a:r>
              <a:rPr lang="en-US" altLang="ko-KR" dirty="0"/>
              <a:t>, </a:t>
            </a:r>
            <a:r>
              <a:rPr lang="ko-KR" altLang="en-US" dirty="0"/>
              <a:t>데이터의 불균형성과 노이즈 문제를 </a:t>
            </a:r>
            <a:endParaRPr lang="en-US" altLang="ko-KR" dirty="0"/>
          </a:p>
          <a:p>
            <a:r>
              <a:rPr lang="ko-KR" altLang="en-US" dirty="0"/>
              <a:t>    해결하기 위한 </a:t>
            </a:r>
            <a:r>
              <a:rPr lang="ko-KR" altLang="en-US" dirty="0" err="1"/>
              <a:t>전처리</a:t>
            </a:r>
            <a:r>
              <a:rPr lang="ko-KR" altLang="en-US" dirty="0"/>
              <a:t> 과정이 필수적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83941-87FD-0EA5-343D-0D8FD9D4CE7B}"/>
              </a:ext>
            </a:extLst>
          </p:cNvPr>
          <p:cNvSpPr txBox="1"/>
          <p:nvPr/>
        </p:nvSpPr>
        <p:spPr>
          <a:xfrm>
            <a:off x="5718472" y="2720706"/>
            <a:ext cx="64735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400" b="1" dirty="0"/>
              <a:t>다양한 소프트웨어 </a:t>
            </a:r>
            <a:r>
              <a:rPr lang="ko-KR" altLang="ko-KR" sz="1400" b="1" dirty="0" err="1"/>
              <a:t>메트릭</a:t>
            </a:r>
            <a:r>
              <a:rPr lang="ko-KR" altLang="ko-KR" sz="1400" b="1" dirty="0"/>
              <a:t> 제공</a:t>
            </a:r>
            <a:br>
              <a:rPr lang="ko-KR" altLang="ko-KR" sz="1400" dirty="0"/>
            </a:br>
            <a:r>
              <a:rPr lang="ko-KR" altLang="ko-KR" sz="1400" dirty="0"/>
              <a:t>라인 수(LOC), </a:t>
            </a:r>
            <a:r>
              <a:rPr lang="ko-KR" altLang="ko-KR" sz="1400" dirty="0" err="1"/>
              <a:t>사이클로매틱</a:t>
            </a:r>
            <a:r>
              <a:rPr lang="ko-KR" altLang="ko-KR" sz="1400" dirty="0"/>
              <a:t> 복잡도(</a:t>
            </a:r>
            <a:r>
              <a:rPr lang="ko-KR" altLang="ko-KR" sz="1400" dirty="0" err="1"/>
              <a:t>Cyclomatic</a:t>
            </a:r>
            <a:r>
              <a:rPr lang="ko-KR" altLang="ko-KR" sz="1400" dirty="0"/>
              <a:t> </a:t>
            </a:r>
            <a:r>
              <a:rPr lang="ko-KR" altLang="ko-KR" sz="1400" dirty="0" err="1"/>
              <a:t>Complexity</a:t>
            </a:r>
            <a:r>
              <a:rPr lang="ko-KR" altLang="ko-KR" sz="1400" dirty="0"/>
              <a:t>), 클래스 수</a:t>
            </a:r>
            <a:br>
              <a:rPr lang="ko-KR" altLang="ko-KR" sz="1400" dirty="0"/>
            </a:br>
            <a:r>
              <a:rPr lang="ko-KR" altLang="ko-KR" sz="1400" dirty="0"/>
              <a:t>이러한 </a:t>
            </a:r>
            <a:r>
              <a:rPr lang="ko-KR" altLang="ko-KR" sz="1400" dirty="0" err="1"/>
              <a:t>메트릭은</a:t>
            </a:r>
            <a:r>
              <a:rPr lang="ko-KR" altLang="ko-KR" sz="1400" dirty="0"/>
              <a:t> 소프트웨어 모듈의 결함 발생 가능성을 예측하는 데 중요한 정보를 제공.</a:t>
            </a:r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ko-KR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400" b="1" dirty="0"/>
              <a:t>결함 여부 레이블 제공</a:t>
            </a:r>
            <a:br>
              <a:rPr lang="ko-KR" altLang="ko-KR" sz="1400" dirty="0"/>
            </a:br>
            <a:r>
              <a:rPr lang="ko-KR" altLang="ko-KR" sz="1400" dirty="0"/>
              <a:t>각 소프트웨어 모듈이 결함이 있는지 없는지를 나타내는 이진 레이블이 포함</a:t>
            </a:r>
            <a:br>
              <a:rPr lang="ko-KR" altLang="ko-KR" sz="1400" dirty="0"/>
            </a:br>
            <a:r>
              <a:rPr lang="ko-KR" altLang="ko-KR" sz="1400" dirty="0"/>
              <a:t>이 레이블은 결함 예측 모델 학습과 성능 평가에 있어 필수적인 요소</a:t>
            </a:r>
            <a:r>
              <a:rPr lang="ko-KR" altLang="en-US" sz="1400" dirty="0"/>
              <a:t>임</a:t>
            </a:r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ko-KR" altLang="ko-KR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7" y="1879298"/>
            <a:ext cx="6207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NASA 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75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6" y="1879298"/>
            <a:ext cx="86013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2400" b="1" dirty="0"/>
              <a:t>SMOTE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C3A524B0-654F-8071-B2D2-DD1B67147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06" y="2654343"/>
            <a:ext cx="5209382" cy="231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90C80E-F473-49DB-D587-6FA1156A9403}"/>
              </a:ext>
            </a:extLst>
          </p:cNvPr>
          <p:cNvSpPr txBox="1"/>
          <p:nvPr/>
        </p:nvSpPr>
        <p:spPr>
          <a:xfrm>
            <a:off x="6039925" y="2137514"/>
            <a:ext cx="610245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데이터 </a:t>
            </a:r>
            <a:r>
              <a:rPr lang="ko-KR" altLang="en-US" sz="1600" b="1" dirty="0" err="1"/>
              <a:t>전처리</a:t>
            </a:r>
            <a:r>
              <a:rPr lang="ko-KR" altLang="en-US" sz="1600" b="1" dirty="0"/>
              <a:t> 과정</a:t>
            </a:r>
            <a:endParaRPr lang="en-US" altLang="ko-KR" sz="1600" b="1" dirty="0"/>
          </a:p>
          <a:p>
            <a:endParaRPr lang="en-US" altLang="ko-KR" sz="1400" b="1" dirty="0"/>
          </a:p>
          <a:p>
            <a:r>
              <a:rPr lang="ko-KR" altLang="en-US" sz="1400" b="1" dirty="0"/>
              <a:t>데이터 분리</a:t>
            </a:r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데이터셋을 특성</a:t>
            </a:r>
            <a:r>
              <a:rPr lang="en-US" altLang="ko-KR" sz="1400" dirty="0"/>
              <a:t>(feature)</a:t>
            </a:r>
            <a:r>
              <a:rPr lang="ko-KR" altLang="en-US" sz="1400" dirty="0"/>
              <a:t>과 레이블</a:t>
            </a:r>
            <a:r>
              <a:rPr lang="en-US" altLang="ko-KR" sz="1400" dirty="0"/>
              <a:t>(label)</a:t>
            </a:r>
            <a:r>
              <a:rPr lang="ko-KR" altLang="en-US" sz="1400" dirty="0"/>
              <a:t>로 분리한 후</a:t>
            </a:r>
            <a:r>
              <a:rPr lang="en-US" altLang="ko-KR" sz="1400" dirty="0"/>
              <a:t>, </a:t>
            </a:r>
            <a:r>
              <a:rPr lang="ko-KR" altLang="en-US" sz="1400" dirty="0"/>
              <a:t>이를 </a:t>
            </a:r>
            <a:r>
              <a:rPr lang="ko-KR" altLang="en-US" sz="1400" b="1" dirty="0"/>
              <a:t>학습 데이터</a:t>
            </a:r>
            <a:r>
              <a:rPr lang="ko-KR" altLang="en-US" sz="1400" dirty="0"/>
              <a:t>와 </a:t>
            </a:r>
            <a:r>
              <a:rPr lang="ko-KR" altLang="en-US" sz="1400" b="1" dirty="0"/>
              <a:t>테스트 데이터</a:t>
            </a:r>
            <a:r>
              <a:rPr lang="ko-KR" altLang="en-US" sz="1400" dirty="0"/>
              <a:t>로 나눔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학습 데이터는 모델의 학습에 사용되며</a:t>
            </a:r>
            <a:r>
              <a:rPr lang="en-US" altLang="ko-KR" sz="1400" dirty="0"/>
              <a:t>, </a:t>
            </a:r>
            <a:r>
              <a:rPr lang="ko-KR" altLang="en-US" sz="1400" dirty="0"/>
              <a:t>테스트 데이터는 모델의 성능 평가를 위해 별도로 보관</a:t>
            </a:r>
            <a:r>
              <a:rPr lang="en-US" altLang="ko-KR" sz="1400" dirty="0"/>
              <a:t>.</a:t>
            </a:r>
          </a:p>
          <a:p>
            <a:pPr lvl="1"/>
            <a:endParaRPr lang="en-US" altLang="ko-KR" sz="1400" dirty="0"/>
          </a:p>
          <a:p>
            <a:r>
              <a:rPr lang="en-US" altLang="ko-KR" sz="1400" b="1" dirty="0"/>
              <a:t>SMOTE </a:t>
            </a:r>
            <a:r>
              <a:rPr lang="ko-KR" altLang="en-US" sz="1400" b="1" dirty="0"/>
              <a:t>적용</a:t>
            </a:r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b="1" dirty="0"/>
              <a:t>학습 데이터</a:t>
            </a:r>
            <a:r>
              <a:rPr lang="ko-KR" altLang="en-US" sz="1400" dirty="0"/>
              <a:t>에 대해 </a:t>
            </a:r>
            <a:r>
              <a:rPr lang="en-US" altLang="ko-KR" sz="1400" dirty="0"/>
              <a:t>SMOTE</a:t>
            </a:r>
            <a:r>
              <a:rPr lang="ko-KR" altLang="en-US" sz="1400" dirty="0"/>
              <a:t>를 적용하여 소수 클래스인 </a:t>
            </a:r>
            <a:r>
              <a:rPr lang="ko-KR" altLang="en-US" sz="1400" b="1" dirty="0"/>
              <a:t>결함 모듈 데이터</a:t>
            </a:r>
            <a:r>
              <a:rPr lang="ko-KR" altLang="en-US" sz="1400" dirty="0"/>
              <a:t>를 증강</a:t>
            </a:r>
            <a:r>
              <a:rPr lang="en-US" altLang="ko-KR" sz="1400" dirty="0"/>
              <a:t>SMOTE</a:t>
            </a:r>
            <a:r>
              <a:rPr lang="ko-KR" altLang="en-US" sz="1400" dirty="0"/>
              <a:t>는 소수 클래스 데이터를 증강함으로써 데이터 불균형을 완화하는 방법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구현에는 </a:t>
            </a:r>
            <a:r>
              <a:rPr lang="en-US" altLang="ko-KR" sz="1400" b="1" dirty="0" err="1"/>
              <a:t>imblearn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라이브러리</a:t>
            </a:r>
            <a:r>
              <a:rPr lang="ko-KR" altLang="en-US" sz="1400" dirty="0"/>
              <a:t>의 </a:t>
            </a:r>
            <a:r>
              <a:rPr lang="en-US" altLang="ko-KR" sz="1400" dirty="0"/>
              <a:t>SMOTE </a:t>
            </a:r>
            <a:r>
              <a:rPr lang="ko-KR" altLang="en-US" sz="1400" dirty="0"/>
              <a:t>클래스를 사용하였으며</a:t>
            </a:r>
            <a:r>
              <a:rPr lang="en-US" altLang="ko-KR" sz="1400" dirty="0"/>
              <a:t>, </a:t>
            </a:r>
            <a:r>
              <a:rPr lang="ko-KR" altLang="en-US" sz="1400" dirty="0"/>
              <a:t>주요 설정 기준</a:t>
            </a:r>
            <a:br>
              <a:rPr lang="en-US" altLang="ko-KR" sz="1400" dirty="0"/>
            </a:br>
            <a:r>
              <a:rPr lang="en-US" altLang="ko-KR" sz="1400" b="1" dirty="0" err="1"/>
              <a:t>k_neighbors</a:t>
            </a:r>
            <a:r>
              <a:rPr lang="en-US" altLang="ko-KR" sz="1400" b="1" dirty="0"/>
              <a:t> = 5</a:t>
            </a:r>
            <a:r>
              <a:rPr lang="en-US" altLang="ko-KR" sz="1400" dirty="0"/>
              <a:t>: </a:t>
            </a:r>
            <a:r>
              <a:rPr lang="ko-KR" altLang="en-US" sz="1400" dirty="0"/>
              <a:t>새로운 샘플을 생성할 때 가장 가까운 </a:t>
            </a:r>
            <a:r>
              <a:rPr lang="en-US" altLang="ko-KR" sz="1400" dirty="0"/>
              <a:t>5</a:t>
            </a:r>
            <a:r>
              <a:rPr lang="ko-KR" altLang="en-US" sz="1400" dirty="0"/>
              <a:t>개의 데이터를 참고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b="1" dirty="0"/>
              <a:t>random seed = 42</a:t>
            </a:r>
            <a:r>
              <a:rPr lang="en-US" altLang="ko-KR" sz="1400" dirty="0"/>
              <a:t>: </a:t>
            </a:r>
            <a:r>
              <a:rPr lang="ko-KR" altLang="en-US" sz="1400" dirty="0"/>
              <a:t>실험 재현성을 보장</a:t>
            </a:r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6A69C4-1555-EDB8-266C-3B6575D8A25C}"/>
              </a:ext>
            </a:extLst>
          </p:cNvPr>
          <p:cNvSpPr txBox="1"/>
          <p:nvPr/>
        </p:nvSpPr>
        <p:spPr>
          <a:xfrm>
            <a:off x="902868" y="5311770"/>
            <a:ext cx="63569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SMOTE </a:t>
            </a:r>
            <a:r>
              <a:rPr lang="ko-KR" altLang="en-US" b="1" dirty="0"/>
              <a:t>적용 결과</a:t>
            </a:r>
            <a:endParaRPr lang="ko-KR" altLang="en-US" dirty="0"/>
          </a:p>
          <a:p>
            <a:r>
              <a:rPr lang="ko-KR" altLang="en-US" dirty="0"/>
              <a:t>소수 클래스</a:t>
            </a:r>
            <a:r>
              <a:rPr lang="en-US" altLang="ko-KR" dirty="0"/>
              <a:t>(</a:t>
            </a:r>
            <a:r>
              <a:rPr lang="ko-KR" altLang="en-US" dirty="0"/>
              <a:t>결함 모듈</a:t>
            </a:r>
            <a:r>
              <a:rPr lang="en-US" altLang="ko-KR" dirty="0"/>
              <a:t>)</a:t>
            </a:r>
            <a:r>
              <a:rPr lang="ko-KR" altLang="en-US" dirty="0"/>
              <a:t>의 데이터 수 증가</a:t>
            </a:r>
            <a:endParaRPr lang="en-US" altLang="ko-KR" dirty="0"/>
          </a:p>
          <a:p>
            <a:r>
              <a:rPr lang="ko-KR" altLang="en-US" dirty="0"/>
              <a:t>데이터셋의 불균형이 완화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4326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F2916F-E42F-4E66-7605-8BC08872250D}"/>
              </a:ext>
            </a:extLst>
          </p:cNvPr>
          <p:cNvSpPr txBox="1"/>
          <p:nvPr/>
        </p:nvSpPr>
        <p:spPr>
          <a:xfrm>
            <a:off x="3043480" y="2686461"/>
            <a:ext cx="6102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3.2 </a:t>
            </a:r>
            <a:r>
              <a:rPr lang="ko-KR" altLang="en-US" b="1" dirty="0"/>
              <a:t>실험 설계</a:t>
            </a:r>
            <a:r>
              <a:rPr lang="ko-KR" altLang="en-US" dirty="0"/>
              <a:t>모델 훈련 및 검증 방법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교차검증</a:t>
            </a:r>
            <a:r>
              <a:rPr lang="en-US" altLang="ko-KR" dirty="0"/>
              <a:t>(Cross-Validation) </a:t>
            </a:r>
            <a:r>
              <a:rPr lang="ko-KR" altLang="en-US" dirty="0"/>
              <a:t>적용 방식</a:t>
            </a:r>
          </a:p>
        </p:txBody>
      </p:sp>
    </p:spTree>
    <p:extLst>
      <p:ext uri="{BB962C8B-B14F-4D97-AF65-F5344CB8AC3E}">
        <p14:creationId xmlns:p14="http://schemas.microsoft.com/office/powerpoint/2010/main" val="227322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F2916F-E42F-4E66-7605-8BC08872250D}"/>
              </a:ext>
            </a:extLst>
          </p:cNvPr>
          <p:cNvSpPr txBox="1"/>
          <p:nvPr/>
        </p:nvSpPr>
        <p:spPr>
          <a:xfrm>
            <a:off x="3043480" y="2686461"/>
            <a:ext cx="61024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3.3 </a:t>
            </a:r>
            <a:r>
              <a:rPr lang="ko-KR" altLang="en-US" b="1" dirty="0"/>
              <a:t>성능 평가 지표</a:t>
            </a:r>
            <a:r>
              <a:rPr lang="en-US" altLang="ko-KR" dirty="0"/>
              <a:t>Accuracy, Precision, Recall, F1 Score, AUC </a:t>
            </a:r>
            <a:r>
              <a:rPr lang="ko-KR" altLang="en-US" dirty="0"/>
              <a:t>정의 및 활용 목적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예시 그래프를 통해 지표 설명</a:t>
            </a:r>
          </a:p>
        </p:txBody>
      </p:sp>
    </p:spTree>
    <p:extLst>
      <p:ext uri="{BB962C8B-B14F-4D97-AF65-F5344CB8AC3E}">
        <p14:creationId xmlns:p14="http://schemas.microsoft.com/office/powerpoint/2010/main" val="191492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4" y="1729467"/>
            <a:ext cx="4098653" cy="52179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CC53E2-3F3B-0C66-3A8F-C18C11A44A97}"/>
              </a:ext>
            </a:extLst>
          </p:cNvPr>
          <p:cNvSpPr/>
          <p:nvPr/>
        </p:nvSpPr>
        <p:spPr>
          <a:xfrm>
            <a:off x="1325105" y="6466877"/>
            <a:ext cx="3417376" cy="19669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87521" y="4366040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1112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87521" y="298695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D68140-8D33-6547-87D3-8007B718CA22}"/>
              </a:ext>
            </a:extLst>
          </p:cNvPr>
          <p:cNvSpPr txBox="1"/>
          <p:nvPr/>
        </p:nvSpPr>
        <p:spPr>
          <a:xfrm>
            <a:off x="4967207" y="1875295"/>
            <a:ext cx="69122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유전 알고리즘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대부분의 모델에서 </a:t>
            </a:r>
            <a:r>
              <a:rPr lang="ko-KR" altLang="en-US" b="1" dirty="0"/>
              <a:t>가장 높은 성능 향상</a:t>
            </a:r>
            <a:r>
              <a:rPr lang="ko-KR" altLang="en-US" dirty="0"/>
              <a:t>을 보였습니다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이는 유전 알고리즘이 </a:t>
            </a:r>
            <a:r>
              <a:rPr lang="ko-KR" altLang="en-US" b="1" dirty="0"/>
              <a:t>복잡한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공간</a:t>
            </a:r>
            <a:r>
              <a:rPr lang="ko-KR" altLang="en-US" dirty="0"/>
              <a:t>에서 </a:t>
            </a:r>
            <a:r>
              <a:rPr lang="ko-KR" altLang="en-US" b="1" dirty="0"/>
              <a:t>전역 최적해</a:t>
            </a:r>
            <a:r>
              <a:rPr lang="ko-KR" altLang="en-US" dirty="0"/>
              <a:t>를 효과적으로 탐색할 수 있음을 보여줍니다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ko-KR" altLang="en-US" b="1" dirty="0"/>
              <a:t> 및 랜덤 </a:t>
            </a:r>
            <a:r>
              <a:rPr lang="ko-KR" altLang="en-US" b="1" dirty="0" err="1"/>
              <a:t>서치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일부 모델에서는 </a:t>
            </a:r>
            <a:r>
              <a:rPr lang="ko-KR" altLang="en-US" b="1" dirty="0"/>
              <a:t>안정적인 성능</a:t>
            </a:r>
            <a:r>
              <a:rPr lang="ko-KR" altLang="en-US" dirty="0"/>
              <a:t>을 제공하며</a:t>
            </a:r>
            <a:r>
              <a:rPr lang="en-US" altLang="ko-KR" dirty="0"/>
              <a:t>, </a:t>
            </a:r>
            <a:r>
              <a:rPr lang="ko-KR" altLang="en-US" dirty="0"/>
              <a:t>특정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조합에 대해 </a:t>
            </a:r>
            <a:r>
              <a:rPr lang="ko-KR" altLang="en-US" b="1" dirty="0"/>
              <a:t>일관된 최적화</a:t>
            </a:r>
            <a:r>
              <a:rPr lang="ko-KR" altLang="en-US" dirty="0"/>
              <a:t>를 보여주었습니다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탐색 공간이 작은 경우 그리드 </a:t>
            </a:r>
            <a:r>
              <a:rPr lang="ko-KR" altLang="en-US" dirty="0" err="1"/>
              <a:t>서치가</a:t>
            </a:r>
            <a:r>
              <a:rPr lang="ko-KR" altLang="en-US" dirty="0"/>
              <a:t> 효율적이었지만</a:t>
            </a:r>
            <a:r>
              <a:rPr lang="en-US" altLang="ko-KR" dirty="0"/>
              <a:t>, </a:t>
            </a:r>
            <a:r>
              <a:rPr lang="ko-KR" altLang="en-US" dirty="0"/>
              <a:t>탐색 공간이 커질수록 효율성의 한계가 드러났습니다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랜덤 </a:t>
            </a:r>
            <a:r>
              <a:rPr lang="ko-KR" altLang="en-US" b="1" dirty="0" err="1"/>
              <a:t>서치와</a:t>
            </a:r>
            <a:r>
              <a:rPr lang="ko-KR" altLang="en-US" b="1" dirty="0"/>
              <a:t> 유전 알고리즘의 장점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탐색 공간이 넓고 복잡할수록</a:t>
            </a:r>
            <a:r>
              <a:rPr lang="ko-KR" altLang="en-US" dirty="0"/>
              <a:t> 무작위성 기반 탐색 기법이 유리한 경향을 보였습니다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이는 </a:t>
            </a:r>
            <a:r>
              <a:rPr lang="ko-KR" altLang="en-US" b="1" dirty="0"/>
              <a:t>다차원 탐색</a:t>
            </a:r>
            <a:r>
              <a:rPr lang="ko-KR" altLang="en-US" dirty="0"/>
              <a:t>에서 전역 최적화로 수렴할 가능성이 높기 때문입니다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77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722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42369" y="602039"/>
            <a:ext cx="1093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30478" y="2077366"/>
            <a:ext cx="3726841" cy="707886"/>
            <a:chOff x="294640" y="3596640"/>
            <a:chExt cx="3726841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배경 및 목적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30478" y="3068204"/>
            <a:ext cx="2755421" cy="707886"/>
            <a:chOff x="294640" y="3596640"/>
            <a:chExt cx="275542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1066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이론적 배경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30478" y="4059042"/>
            <a:ext cx="2522985" cy="707886"/>
            <a:chOff x="294640" y="3596640"/>
            <a:chExt cx="2522985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18742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방법 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8BE219-286E-F275-9696-E421DBCE6386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E8E174-8276-F8CC-2492-4AD4FC885CCF}"/>
              </a:ext>
            </a:extLst>
          </p:cNvPr>
          <p:cNvGrpSpPr/>
          <p:nvPr/>
        </p:nvGrpSpPr>
        <p:grpSpPr>
          <a:xfrm>
            <a:off x="630478" y="4955721"/>
            <a:ext cx="3726841" cy="707886"/>
            <a:chOff x="294640" y="3596640"/>
            <a:chExt cx="3726841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C7A2F5-F52B-BC71-F147-1EAA97227302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4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74392F-41A8-1D3F-FB99-F06995C22493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실험 결과 및 분석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5953430-8521-1218-EB0E-D3EE8AF2CA57}"/>
              </a:ext>
            </a:extLst>
          </p:cNvPr>
          <p:cNvGrpSpPr/>
          <p:nvPr/>
        </p:nvGrpSpPr>
        <p:grpSpPr>
          <a:xfrm>
            <a:off x="630478" y="5849519"/>
            <a:ext cx="4571623" cy="707886"/>
            <a:chOff x="294640" y="3596640"/>
            <a:chExt cx="4571623" cy="7078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F2D3ED-EBC9-47F4-479F-B99224E576AE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5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C14AFE9-B250-06EB-2B14-872E2C802E95}"/>
                </a:ext>
              </a:extLst>
            </p:cNvPr>
            <p:cNvSpPr txBox="1"/>
            <p:nvPr/>
          </p:nvSpPr>
          <p:spPr>
            <a:xfrm>
              <a:off x="943394" y="3688973"/>
              <a:ext cx="39228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결론 및 향후 연구 방향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pic>
        <p:nvPicPr>
          <p:cNvPr id="17" name="Picture 2">
            <a:extLst>
              <a:ext uri="{FF2B5EF4-FFF2-40B4-BE49-F238E27FC236}">
                <a16:creationId xmlns:a16="http://schemas.microsoft.com/office/drawing/2014/main" id="{FD4BD212-9416-6B0A-C4AA-88D04FF52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4" y="1729467"/>
            <a:ext cx="4098653" cy="52179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CC53E2-3F3B-0C66-3A8F-C18C11A44A97}"/>
              </a:ext>
            </a:extLst>
          </p:cNvPr>
          <p:cNvSpPr/>
          <p:nvPr/>
        </p:nvSpPr>
        <p:spPr>
          <a:xfrm>
            <a:off x="1325105" y="6466877"/>
            <a:ext cx="3417376" cy="19669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25105" y="4382079"/>
            <a:ext cx="3417376" cy="1795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1112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48775" y="2987878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DB48057-C547-B7FD-714D-CA00EF78B990}"/>
              </a:ext>
            </a:extLst>
          </p:cNvPr>
          <p:cNvSpPr/>
          <p:nvPr/>
        </p:nvSpPr>
        <p:spPr>
          <a:xfrm>
            <a:off x="1347850" y="4561620"/>
            <a:ext cx="3371885" cy="34036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371AE73-F0E7-5093-7B90-1FCBAFE3BCD1}"/>
              </a:ext>
            </a:extLst>
          </p:cNvPr>
          <p:cNvSpPr/>
          <p:nvPr/>
        </p:nvSpPr>
        <p:spPr>
          <a:xfrm>
            <a:off x="1386039" y="3332459"/>
            <a:ext cx="3371885" cy="34036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FA5BF85F-D35B-1D78-B7DB-3220FBD0D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3230" y="1401471"/>
            <a:ext cx="571316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Adaboost</a:t>
            </a:r>
            <a:r>
              <a:rPr lang="en-US" altLang="ko-KR" sz="1400" dirty="0">
                <a:latin typeface="Arial" panose="020B0604020202020204" pitchFamily="34" charset="0"/>
              </a:rPr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0.9134, AUC 0.9464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균형 우수.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CatBoost</a:t>
            </a:r>
            <a:r>
              <a:rPr lang="en-US" altLang="ko-KR" sz="1400" dirty="0">
                <a:latin typeface="Arial" panose="020B0604020202020204" pitchFamily="34" charset="0"/>
              </a:rPr>
              <a:t>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lang="en-US" altLang="ko-KR" sz="1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0.9274, AUC 0.9763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크게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b="1" dirty="0"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ExtraTrees</a:t>
            </a:r>
            <a:r>
              <a:rPr lang="en-US" altLang="ko-KR" sz="1400" dirty="0">
                <a:latin typeface="Arial" panose="020B0604020202020204" pitchFamily="34" charset="0"/>
              </a:rPr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유사한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약 0.916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두 기법 모두 기본적인 최적화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Boosting</a:t>
            </a: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-&gt;</a:t>
            </a:r>
            <a:r>
              <a:rPr lang="en-US" altLang="ko-KR" sz="1400" dirty="0"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0.9281, AUC 0.981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성능 향상 폭 가장 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LightGBM</a:t>
            </a:r>
            <a:r>
              <a:rPr lang="en-US" altLang="ko-KR" sz="1400" dirty="0">
                <a:latin typeface="Arial" panose="020B0604020202020204" pitchFamily="34" charset="0"/>
              </a:rPr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우수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약 0.926</a:t>
            </a:r>
            <a:r>
              <a:rPr lang="en-US" altLang="ko-KR" sz="1400" dirty="0"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상대적으로 낮은 성능.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Forest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0.9197.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복잡한 탐색 공간에서 효과적.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0.9379, AUC 0.9571.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모두 탁월.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40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0F048F-601E-C4D3-6B3A-805ADA6D3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403" y="2221034"/>
            <a:ext cx="5132829" cy="308013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AE3B285-C11F-DE21-DAF3-CCF59DBA0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276666"/>
            <a:ext cx="5040122" cy="302450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169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63AE80-4BD6-868F-6F82-66512F14B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74" y="1704814"/>
            <a:ext cx="4298974" cy="515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0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01698013-5985-716F-D519-292062189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84" y="2263168"/>
            <a:ext cx="5040122" cy="378117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2662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621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모델과 최적화 기법 간 상호작용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BB51813-E170-096B-18D3-EBBF4F683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035" y="1920309"/>
            <a:ext cx="7411484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07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621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모델과 최적화 기법 간 상호작용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114F47A4-75AB-77AD-2722-3D44550BB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68" y="22365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45B8F97-F932-3F32-EBFA-6BB4E6691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68" y="23889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5832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주요 관찰 결과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71673B-5B7F-2D56-3FFE-1F9A0ED0149C}"/>
              </a:ext>
            </a:extLst>
          </p:cNvPr>
          <p:cNvSpPr txBox="1"/>
          <p:nvPr/>
        </p:nvSpPr>
        <p:spPr>
          <a:xfrm>
            <a:off x="3043480" y="2963460"/>
            <a:ext cx="61024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4.4 </a:t>
            </a:r>
            <a:r>
              <a:rPr lang="ko-KR" altLang="en-US" b="1" dirty="0"/>
              <a:t>주요 관찰 결과</a:t>
            </a:r>
            <a:r>
              <a:rPr lang="ko-KR" altLang="en-US" dirty="0"/>
              <a:t>성능이 우수한 모델</a:t>
            </a:r>
            <a:r>
              <a:rPr lang="en-US" altLang="ko-KR" dirty="0"/>
              <a:t>-</a:t>
            </a:r>
            <a:r>
              <a:rPr lang="ko-KR" altLang="en-US" dirty="0"/>
              <a:t>최적화 기법 조합 도출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예</a:t>
            </a:r>
            <a:r>
              <a:rPr lang="en-US" altLang="ko-KR" dirty="0"/>
              <a:t>: Genetic Algorithm +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조합이 가장 우수</a:t>
            </a:r>
          </a:p>
        </p:txBody>
      </p:sp>
    </p:spTree>
    <p:extLst>
      <p:ext uri="{BB962C8B-B14F-4D97-AF65-F5344CB8AC3E}">
        <p14:creationId xmlns:p14="http://schemas.microsoft.com/office/powerpoint/2010/main" val="2752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결과 요약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71673B-5B7F-2D56-3FFE-1F9A0ED0149C}"/>
              </a:ext>
            </a:extLst>
          </p:cNvPr>
          <p:cNvSpPr txBox="1"/>
          <p:nvPr/>
        </p:nvSpPr>
        <p:spPr>
          <a:xfrm>
            <a:off x="3043480" y="2963460"/>
            <a:ext cx="61024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5.1 </a:t>
            </a:r>
            <a:r>
              <a:rPr lang="ko-KR" altLang="en-US" b="1" dirty="0"/>
              <a:t>연구 결과 </a:t>
            </a:r>
            <a:r>
              <a:rPr lang="ko-KR" altLang="en-US" b="1" dirty="0" err="1"/>
              <a:t>요약</a:t>
            </a:r>
            <a:r>
              <a:rPr lang="ko-KR" altLang="en-US" dirty="0" err="1"/>
              <a:t>트리</a:t>
            </a:r>
            <a:r>
              <a:rPr lang="ko-KR" altLang="en-US" dirty="0"/>
              <a:t> 기반 앙상블 모델과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 간 주요 발견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특정 모델과 최적화 기법의 조합이 성능을 극대화함</a:t>
            </a:r>
          </a:p>
        </p:txBody>
      </p:sp>
    </p:spTree>
    <p:extLst>
      <p:ext uri="{BB962C8B-B14F-4D97-AF65-F5344CB8AC3E}">
        <p14:creationId xmlns:p14="http://schemas.microsoft.com/office/powerpoint/2010/main" val="120481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연구의 기여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270F0C-A1D6-E86B-6422-96B1AD245673}"/>
              </a:ext>
            </a:extLst>
          </p:cNvPr>
          <p:cNvSpPr txBox="1"/>
          <p:nvPr/>
        </p:nvSpPr>
        <p:spPr>
          <a:xfrm>
            <a:off x="3020232" y="2657369"/>
            <a:ext cx="61489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5.2 </a:t>
            </a:r>
            <a:r>
              <a:rPr lang="ko-KR" altLang="en-US" b="1" dirty="0"/>
              <a:t>연구의 기여</a:t>
            </a:r>
            <a:r>
              <a:rPr lang="ko-KR" altLang="en-US" dirty="0"/>
              <a:t>소프트웨어 결함 예측 성능 향상을 위한 실질적 가이드 제공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데이터 특성에 따른 최적화 기법 제안</a:t>
            </a:r>
          </a:p>
        </p:txBody>
      </p:sp>
    </p:spTree>
    <p:extLst>
      <p:ext uri="{BB962C8B-B14F-4D97-AF65-F5344CB8AC3E}">
        <p14:creationId xmlns:p14="http://schemas.microsoft.com/office/powerpoint/2010/main" val="237917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연구의 한계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35E5B46-5CCD-04A8-CED2-0D5F82B9C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2700" y="3429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5.3 연구 한계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데이터셋의 일반화 가능성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특정 모델에 국한된 결과의 한계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5.4 향후 연구 방향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더 다양한 데이터셋 및 모델 적용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딥러닝 기반 최적화와의 비교 연구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02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배경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5111253" y="1780867"/>
            <a:ext cx="6852456" cy="469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소프트웨어 결함 예측</a:t>
            </a:r>
            <a:r>
              <a:rPr lang="en-US" altLang="ko-KR" sz="18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(Software Defect Prediction, SDP)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개발의 복잡성과 규모가 지속적으로 증가하면서</a:t>
            </a:r>
            <a:r>
              <a:rPr lang="en-US" altLang="ko-KR" sz="1600" dirty="0"/>
              <a:t>, </a:t>
            </a:r>
            <a:r>
              <a:rPr lang="ko-KR" altLang="en-US" sz="1600" dirty="0"/>
              <a:t>소프트웨어 시스템의 결함을 조기에 예측하고 해결하는 작업은 중요해짐</a:t>
            </a:r>
            <a:r>
              <a:rPr lang="en-US" altLang="ko-KR" sz="1600" dirty="0"/>
              <a:t>.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b="1" kern="0" dirty="0">
              <a:solidFill>
                <a:srgbClr val="000000"/>
              </a:solidFill>
              <a:latin typeface="한양신명조"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품질 보증과 유지보수 과정에서 핵심적인 역할을 함</a:t>
            </a: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dirty="0"/>
              <a:t>SDP</a:t>
            </a:r>
            <a:r>
              <a:rPr lang="ko-KR" altLang="en-US" sz="1200" dirty="0"/>
              <a:t>는 소스 코드 </a:t>
            </a:r>
            <a:r>
              <a:rPr lang="ko-KR" altLang="en-US" sz="1200" dirty="0" err="1"/>
              <a:t>메트릭</a:t>
            </a:r>
            <a:r>
              <a:rPr lang="en-US" altLang="ko-KR" sz="1200" dirty="0"/>
              <a:t>, </a:t>
            </a:r>
            <a:r>
              <a:rPr lang="ko-KR" altLang="en-US" sz="1200" dirty="0"/>
              <a:t>예를 들어 코드 복잡도</a:t>
            </a:r>
            <a:r>
              <a:rPr lang="en-US" altLang="ko-KR" sz="1200" dirty="0"/>
              <a:t>, </a:t>
            </a:r>
            <a:r>
              <a:rPr lang="ko-KR" altLang="en-US" sz="1200" dirty="0"/>
              <a:t>결합도</a:t>
            </a:r>
            <a:r>
              <a:rPr lang="en-US" altLang="ko-KR" sz="1200" dirty="0"/>
              <a:t>, </a:t>
            </a:r>
            <a:r>
              <a:rPr lang="ko-KR" altLang="en-US" sz="1200" dirty="0"/>
              <a:t>라인 수와 같은 </a:t>
            </a:r>
            <a:br>
              <a:rPr lang="en-US" altLang="ko-KR" sz="1200" dirty="0"/>
            </a:br>
            <a:r>
              <a:rPr lang="ko-KR" altLang="en-US" sz="1200" dirty="0"/>
              <a:t>데이터를 기반으로 결함 여부를 학습함 </a:t>
            </a:r>
            <a:r>
              <a:rPr lang="en-US" altLang="ko-KR" sz="1200" dirty="0"/>
              <a:t>=&gt; </a:t>
            </a:r>
            <a:r>
              <a:rPr lang="ko-KR" altLang="en-US" sz="1200" dirty="0"/>
              <a:t>결함이 포함될 가능성이 높은 소프트웨어 모듈을 예측</a:t>
            </a:r>
            <a:endParaRPr lang="en-US" altLang="ko-KR" sz="12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결함 예측의 정확도를 높이기 위한 다양한 기법이 개발되며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성능을 최적화하는 방법이 중요한 연구 주제로 떠오르고 있음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b="1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8A1C06D-E40C-12FF-085B-9FA9E1A4F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35" y="2051802"/>
            <a:ext cx="4138863" cy="415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7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5190949" y="2676872"/>
            <a:ext cx="1810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>
                <a:solidFill>
                  <a:schemeClr val="bg1"/>
                </a:solidFill>
              </a:rPr>
              <a:t>Q &amp; A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24F865E-2EA6-D8B5-803E-EAF60DE2D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8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1036668" y="1935817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트리 기반 앙상블 모델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E49BFB-25CB-DFC7-A182-1913CEF37825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D634C-91FE-3BEC-E2BA-102B77961A0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목적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FB0E3D-CA0E-8E7E-F14B-63E0153EF943}"/>
              </a:ext>
            </a:extLst>
          </p:cNvPr>
          <p:cNvSpPr txBox="1"/>
          <p:nvPr/>
        </p:nvSpPr>
        <p:spPr>
          <a:xfrm>
            <a:off x="7337238" y="1933220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05D88A93-F464-5DA0-830E-EA1269EFB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124" y="2552211"/>
            <a:ext cx="3402948" cy="179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966115-0DCC-5B35-A807-2B070F45F896}"/>
              </a:ext>
            </a:extLst>
          </p:cNvPr>
          <p:cNvSpPr txBox="1"/>
          <p:nvPr/>
        </p:nvSpPr>
        <p:spPr>
          <a:xfrm>
            <a:off x="1443703" y="2530046"/>
            <a:ext cx="672239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랜덤 포레스트</a:t>
            </a:r>
            <a:r>
              <a:rPr lang="en-US" altLang="ko-KR" sz="1600" dirty="0"/>
              <a:t>(Random Forest)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엑스트라 트리</a:t>
            </a:r>
            <a:r>
              <a:rPr lang="en-US" altLang="ko-KR" sz="1600" dirty="0"/>
              <a:t>(Extra Trees)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/>
              <a:t>그라디언트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부스팅</a:t>
            </a:r>
            <a:r>
              <a:rPr lang="ko-KR" altLang="en-US" sz="1600" dirty="0"/>
              <a:t> 머신</a:t>
            </a:r>
            <a:r>
              <a:rPr lang="en-US" altLang="ko-KR" sz="1600" dirty="0"/>
              <a:t>(GBM)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XGBoost</a:t>
            </a:r>
            <a:r>
              <a:rPr lang="en-US" altLang="ko-KR" sz="1600" dirty="0"/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LightGBM</a:t>
            </a:r>
            <a:r>
              <a:rPr lang="en-US" altLang="ko-KR" sz="160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CatBoost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/>
              <a:t>AdaBoost</a:t>
            </a:r>
            <a:r>
              <a:rPr lang="ko-KR" altLang="en-US" sz="1600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D9C97F-DA45-49BE-A09B-666923C36B7D}"/>
              </a:ext>
            </a:extLst>
          </p:cNvPr>
          <p:cNvSpPr txBox="1"/>
          <p:nvPr/>
        </p:nvSpPr>
        <p:spPr>
          <a:xfrm>
            <a:off x="-507312" y="5294511"/>
            <a:ext cx="67223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/>
              <a:t>여러 개의 결정 트리를 결합하여 </a:t>
            </a:r>
            <a:endParaRPr lang="en-US" altLang="ko-KR" sz="1600" dirty="0"/>
          </a:p>
          <a:p>
            <a:pPr algn="ctr"/>
            <a:r>
              <a:rPr lang="ko-KR" altLang="en-US" sz="1600" dirty="0"/>
              <a:t>최종 예측을 산출하는 기법으로</a:t>
            </a:r>
            <a:r>
              <a:rPr lang="en-US" altLang="ko-KR" sz="1600" dirty="0"/>
              <a:t>, </a:t>
            </a:r>
          </a:p>
          <a:p>
            <a:pPr algn="ctr"/>
            <a:r>
              <a:rPr lang="ko-KR" altLang="en-US" sz="1600" dirty="0"/>
              <a:t>특히 불균형 데이터나 </a:t>
            </a:r>
            <a:r>
              <a:rPr lang="ko-KR" altLang="en-US" sz="1600" dirty="0" err="1"/>
              <a:t>결측치가</a:t>
            </a:r>
            <a:r>
              <a:rPr lang="ko-KR" altLang="en-US" sz="1600" dirty="0"/>
              <a:t> 포함된 </a:t>
            </a:r>
            <a:endParaRPr lang="en-US" altLang="ko-KR" sz="1600" dirty="0"/>
          </a:p>
          <a:p>
            <a:pPr algn="ctr"/>
            <a:r>
              <a:rPr lang="ko-KR" altLang="en-US" sz="1600" dirty="0"/>
              <a:t>데이터에서 높은 내성을 보임</a:t>
            </a:r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E900821E-C2BB-AC2C-0F9E-EAAEA59B360E}"/>
              </a:ext>
            </a:extLst>
          </p:cNvPr>
          <p:cNvSpPr/>
          <p:nvPr/>
        </p:nvSpPr>
        <p:spPr>
          <a:xfrm>
            <a:off x="2622184" y="4498042"/>
            <a:ext cx="231699" cy="6443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763AA9-7112-581A-8E76-227C685D86E3}"/>
              </a:ext>
            </a:extLst>
          </p:cNvPr>
          <p:cNvSpPr txBox="1"/>
          <p:nvPr/>
        </p:nvSpPr>
        <p:spPr>
          <a:xfrm>
            <a:off x="6746498" y="4555449"/>
            <a:ext cx="697036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그리드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(Grid Search), </a:t>
            </a:r>
            <a:r>
              <a:rPr lang="ko-KR" altLang="en-US" sz="1100" dirty="0"/>
              <a:t>랜덤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(Random Search), </a:t>
            </a:r>
          </a:p>
          <a:p>
            <a:r>
              <a:rPr lang="ko-KR" altLang="en-US" sz="1100" dirty="0"/>
              <a:t>베이지안 최적화</a:t>
            </a:r>
            <a:r>
              <a:rPr lang="en-US" altLang="ko-KR" sz="1100" dirty="0"/>
              <a:t>(Bayesian Optimization), </a:t>
            </a:r>
            <a:r>
              <a:rPr lang="ko-KR" altLang="en-US" sz="1100" dirty="0"/>
              <a:t>유전 알고리즘</a:t>
            </a:r>
            <a:r>
              <a:rPr lang="en-US" altLang="ko-KR" sz="1100" dirty="0"/>
              <a:t>(Genetic Algorithm)</a:t>
            </a:r>
            <a:endParaRPr lang="ko-KR" altLang="en-US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EF53D2-23FF-F3BB-DF2A-16E43EC6DB46}"/>
              </a:ext>
            </a:extLst>
          </p:cNvPr>
          <p:cNvSpPr txBox="1"/>
          <p:nvPr/>
        </p:nvSpPr>
        <p:spPr>
          <a:xfrm>
            <a:off x="5424664" y="5306234"/>
            <a:ext cx="710209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/>
              <a:t>모델이 데이터를 학습하는 방식과 </a:t>
            </a:r>
            <a:br>
              <a:rPr lang="en-US" altLang="ko-KR" sz="1400" dirty="0"/>
            </a:br>
            <a:r>
              <a:rPr lang="ko-KR" altLang="en-US" sz="1400" dirty="0"/>
              <a:t>일반화 성능에 직접적인 영향을 미침</a:t>
            </a:r>
            <a:endParaRPr lang="en-US" altLang="ko-KR" sz="1400" dirty="0"/>
          </a:p>
          <a:p>
            <a:pPr algn="ctr"/>
            <a:r>
              <a:rPr lang="ko-KR" altLang="en-US" sz="1400" dirty="0"/>
              <a:t>특정 상황에서 모델 성능을 </a:t>
            </a:r>
            <a:endParaRPr lang="en-US" altLang="ko-KR" sz="1400" dirty="0"/>
          </a:p>
          <a:p>
            <a:pPr algn="ctr"/>
            <a:r>
              <a:rPr lang="ko-KR" altLang="en-US" sz="1400" dirty="0"/>
              <a:t>효과적으로 향상시킬 수 있음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934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03304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특정 최적화 기법이 특정 모델에서 더 높은 성능을 나타내는가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?</a:t>
            </a:r>
          </a:p>
          <a:p>
            <a:pPr marR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본 연구에서는 랜덤 포레스트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(Random Forest),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엑스트라 트리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(Extra Trees),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그라디언트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부스팅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머신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(GBM),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XGBoost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LightGBM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CatBoost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AdaBoost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등의 트리 기반 앙상블 모델을 대상으로 각 최적화 기법이 성능에 미치는 영향을 비교한다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이를 통해 특정 최적화 기법이 특정 모델에서 특히 높은 성능을 나타내는지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여부를 확인하여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모델과 최적화 기법 간의 최적 조합을 탐색한다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80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65298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effectLst/>
                <a:latin typeface="한양신명조"/>
                <a:ea typeface="한양신명조"/>
              </a:rPr>
              <a:t>2. </a:t>
            </a:r>
            <a:r>
              <a:rPr lang="ko-KR" altLang="en-US" sz="2000" b="1" kern="0" spc="0" dirty="0" err="1"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2000" b="1" kern="0" spc="0" dirty="0">
                <a:effectLst/>
                <a:latin typeface="한양신명조"/>
                <a:ea typeface="한양신명조"/>
              </a:rPr>
              <a:t> 최적화 기법과 모델 간 상호작용이 존재하는가</a:t>
            </a:r>
            <a:r>
              <a:rPr lang="en-US" altLang="ko-KR" sz="2000" b="1" kern="0" spc="0" dirty="0">
                <a:effectLst/>
                <a:latin typeface="한양신명조"/>
                <a:ea typeface="한양신명조"/>
              </a:rPr>
              <a:t>?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최적화 기법과 모델 간에 성능에 영향을 미치는 상호작용 효과가 존재하는지 분석한다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특정 모델이 특정 최적화 기법과 결합될 때 성능이 유의미하게 향상되는 경우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이를 통해 최적화 기법과 모델 간의 시너지 효과를 확인할 수 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이러한 상호작용 분석을 통해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-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최적화 기법 조합이 성능에 미치는 종합적인 효과를 파악하고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소프트웨어 결함 예측에 가장 적합한 조합을 식별하고자 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30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897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소프트웨어 결함 예측 개요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AD949-CC07-749C-D900-178E6061D07D}"/>
              </a:ext>
            </a:extLst>
          </p:cNvPr>
          <p:cNvSpPr txBox="1"/>
          <p:nvPr/>
        </p:nvSpPr>
        <p:spPr>
          <a:xfrm>
            <a:off x="3043480" y="3101960"/>
            <a:ext cx="6102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2.1 </a:t>
            </a:r>
            <a:r>
              <a:rPr lang="ko-KR" altLang="en-US" b="1" dirty="0"/>
              <a:t>소프트웨어 결함 예측 개요</a:t>
            </a:r>
            <a:r>
              <a:rPr lang="ko-KR" altLang="en-US" dirty="0"/>
              <a:t>정의 및 중요성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소스 코드 </a:t>
            </a:r>
            <a:r>
              <a:rPr lang="ko-KR" altLang="en-US" dirty="0" err="1"/>
              <a:t>메트릭과</a:t>
            </a:r>
            <a:r>
              <a:rPr lang="ko-KR" altLang="en-US" dirty="0"/>
              <a:t> 결함 간의 관계</a:t>
            </a:r>
          </a:p>
        </p:txBody>
      </p:sp>
    </p:spTree>
    <p:extLst>
      <p:ext uri="{BB962C8B-B14F-4D97-AF65-F5344CB8AC3E}">
        <p14:creationId xmlns:p14="http://schemas.microsoft.com/office/powerpoint/2010/main" val="108957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8A52F-1103-1ACB-6FC7-B705EEB69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54" y="1654920"/>
            <a:ext cx="5276241" cy="265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362783" y="4655665"/>
            <a:ext cx="633289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배깅</a:t>
            </a:r>
            <a:r>
              <a:rPr lang="en-US" altLang="ko-KR" sz="1400" b="1" dirty="0"/>
              <a:t>(Bagging):</a:t>
            </a:r>
          </a:p>
          <a:p>
            <a:pPr algn="ctr"/>
            <a:r>
              <a:rPr lang="ko-KR" altLang="en-US" sz="1400" dirty="0"/>
              <a:t>무작위로 선택된 샘플을 사용하여 </a:t>
            </a:r>
            <a:endParaRPr lang="en-US" altLang="ko-KR" sz="1400" dirty="0"/>
          </a:p>
          <a:p>
            <a:pPr algn="ctr"/>
            <a:r>
              <a:rPr lang="ko-KR" altLang="en-US" sz="1400" dirty="0"/>
              <a:t>다수의 트리를</a:t>
            </a:r>
            <a:r>
              <a:rPr lang="en-US" altLang="ko-KR" sz="1400" dirty="0"/>
              <a:t> </a:t>
            </a:r>
            <a:r>
              <a:rPr lang="ko-KR" altLang="en-US" sz="1400" dirty="0"/>
              <a:t>독립적으로 학습시킴</a:t>
            </a:r>
            <a:br>
              <a:rPr lang="en-US" altLang="ko-KR" sz="1400" dirty="0"/>
            </a:br>
            <a:r>
              <a:rPr lang="ko-KR" altLang="en-US" sz="1400" dirty="0"/>
              <a:t>예측 시</a:t>
            </a:r>
            <a:r>
              <a:rPr lang="en-US" altLang="ko-KR" sz="1400" dirty="0"/>
              <a:t>, </a:t>
            </a:r>
            <a:r>
              <a:rPr lang="ko-KR" altLang="en-US" sz="1400" dirty="0"/>
              <a:t>다수결 투표</a:t>
            </a:r>
            <a:r>
              <a:rPr lang="en-US" altLang="ko-KR" sz="1400" dirty="0"/>
              <a:t>(</a:t>
            </a:r>
            <a:r>
              <a:rPr lang="ko-KR" altLang="en-US" sz="1400" dirty="0"/>
              <a:t>분류</a:t>
            </a:r>
            <a:r>
              <a:rPr lang="en-US" altLang="ko-KR" sz="1400" dirty="0"/>
              <a:t>)</a:t>
            </a:r>
            <a:r>
              <a:rPr lang="ko-KR" altLang="en-US" sz="1400" dirty="0"/>
              <a:t>나 평균값</a:t>
            </a:r>
            <a:r>
              <a:rPr lang="en-US" altLang="ko-KR" sz="1400" dirty="0"/>
              <a:t>(</a:t>
            </a:r>
            <a:r>
              <a:rPr lang="ko-KR" altLang="en-US" sz="1400" dirty="0"/>
              <a:t>회귀</a:t>
            </a:r>
            <a:r>
              <a:rPr lang="en-US" altLang="ko-KR" sz="1400" dirty="0"/>
              <a:t>)</a:t>
            </a:r>
            <a:r>
              <a:rPr lang="ko-KR" altLang="en-US" sz="1400" dirty="0"/>
              <a:t>을 통해 최종 결과를 도출</a:t>
            </a:r>
            <a:br>
              <a:rPr lang="en-US" altLang="ko-KR" sz="1400" dirty="0"/>
            </a:br>
            <a:r>
              <a:rPr lang="ko-KR" altLang="en-US" sz="1400" dirty="0"/>
              <a:t>모델의 분산을 줄이고 과적합을 방지하여 예측의 견고성을 높임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예</a:t>
            </a:r>
            <a:r>
              <a:rPr lang="en-US" altLang="ko-KR" sz="1400" dirty="0"/>
              <a:t>: </a:t>
            </a:r>
            <a:r>
              <a:rPr lang="ko-KR" altLang="en-US" sz="1400" dirty="0"/>
              <a:t>랜덤 포레스트</a:t>
            </a:r>
            <a:r>
              <a:rPr lang="en-US" altLang="ko-KR" sz="1400" dirty="0"/>
              <a:t>(Random Forest)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5726761" y="4655665"/>
            <a:ext cx="610245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부스팅</a:t>
            </a:r>
            <a:r>
              <a:rPr lang="en-US" altLang="ko-KR" sz="1400" b="1" dirty="0"/>
              <a:t>(Boosting):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algn="ctr"/>
            <a:r>
              <a:rPr lang="ko-KR" altLang="en-US" sz="1400" dirty="0"/>
              <a:t>이전 단계에서 발생한 예측 오류를 보완하며</a:t>
            </a:r>
            <a:r>
              <a:rPr lang="en-US" altLang="ko-KR" sz="1400" dirty="0"/>
              <a:t>,</a:t>
            </a:r>
          </a:p>
          <a:p>
            <a:pPr algn="ctr"/>
            <a:r>
              <a:rPr lang="ko-KR" altLang="en-US" sz="1400" dirty="0"/>
              <a:t>순차적으로 트리를 학습시키는 방식</a:t>
            </a:r>
            <a:br>
              <a:rPr lang="en-US" altLang="ko-KR" sz="1400" dirty="0"/>
            </a:br>
            <a:r>
              <a:rPr lang="ko-KR" altLang="en-US" sz="1400" dirty="0"/>
              <a:t>각 단계에서 오류에 가중치를 부여해 </a:t>
            </a:r>
            <a:endParaRPr lang="en-US" altLang="ko-KR" sz="1400" dirty="0"/>
          </a:p>
          <a:p>
            <a:pPr algn="ctr"/>
            <a:r>
              <a:rPr lang="ko-KR" altLang="en-US" sz="1400" dirty="0"/>
              <a:t>모델의 예측력을 점진적으로 개선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모델 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그라디언트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부스팅</a:t>
            </a:r>
            <a:r>
              <a:rPr lang="en-US" altLang="ko-KR" sz="1400" dirty="0"/>
              <a:t>(Gradient Boosting), </a:t>
            </a:r>
            <a:r>
              <a:rPr lang="en-US" altLang="ko-KR" sz="1400" dirty="0" err="1"/>
              <a:t>XGBoost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57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478003" y="3964900"/>
            <a:ext cx="633289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랜덤 포레스트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샘플링으로 무작위 샘플을 생성하여 트리 다양성을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특징 무작위 선택으로 트리 간 상관관계를 낮추고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개별 트리의 예측 결과를 다수결 투표(분류) 또는 평균값(회귀)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으로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종합.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 및 일반화 성능 우수.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노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이즈 및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결측치에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강인한 성능.</a:t>
            </a: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 복잡도가 높아질수록 계산 비용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다수 트리로 구성된 구조로 인해 해석이 어려움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321774" y="3971163"/>
            <a:ext cx="610245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엑스트라트리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</a:t>
            </a: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작위 분할 기준을 사용하여 트리 간 다양성 극대화.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샘플링을 선택적으로 사용.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 간 상관관계 감소로 일반화 성능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높은 연산 효율성으로 대규모 데이터셋에서도 빠른 학습 가능.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ko-KR" sz="1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무작위성이 증가하면서 모델 편향이 다소 높아질 수 있음.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 특성에 따라 예측 성능의 변동 가능성.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82" name="Picture 2" descr="인공지능 기초] 랜덤 포레스트(Random Forest) — ##뚝딱뚝딱 딥러닝##">
            <a:extLst>
              <a:ext uri="{FF2B5EF4-FFF2-40B4-BE49-F238E27FC236}">
                <a16:creationId xmlns:a16="http://schemas.microsoft.com/office/drawing/2014/main" id="{24062576-F42D-DBEA-EDC7-BB23DF41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819" y="1914321"/>
            <a:ext cx="3521264" cy="232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>
            <a:extLst>
              <a:ext uri="{FF2B5EF4-FFF2-40B4-BE49-F238E27FC236}">
                <a16:creationId xmlns:a16="http://schemas.microsoft.com/office/drawing/2014/main" id="{B094FAA8-ADFB-FB91-DF6A-9D4E23D41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309"/>
            <a:ext cx="5268266" cy="206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55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11467</TotalTime>
  <Words>3387</Words>
  <Application>Microsoft Office PowerPoint</Application>
  <PresentationFormat>와이드스크린</PresentationFormat>
  <Paragraphs>443</Paragraphs>
  <Slides>30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9" baseType="lpstr">
      <vt:lpstr>Söhne</vt:lpstr>
      <vt:lpstr>나눔스퀘어 ExtraBold</vt:lpstr>
      <vt:lpstr>나눔스퀘어 Light</vt:lpstr>
      <vt:lpstr>맑은 고딕</vt:lpstr>
      <vt:lpstr>바탕</vt:lpstr>
      <vt:lpstr>한양신명조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leeyujin</cp:lastModifiedBy>
  <cp:revision>36</cp:revision>
  <dcterms:created xsi:type="dcterms:W3CDTF">2020-09-07T02:34:06Z</dcterms:created>
  <dcterms:modified xsi:type="dcterms:W3CDTF">2024-11-25T08:20:46Z</dcterms:modified>
</cp:coreProperties>
</file>

<file path=docProps/thumbnail.jpeg>
</file>